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4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5CD"/>
    <a:srgbClr val="B6E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CA379-1F5E-40B9-87B5-116F98263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1CB849-D0D2-4139-8B9C-69407D96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1AAAA-BF30-4758-95A0-4FCE144D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B82C6-5917-4CD1-8817-ACD2ED72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0FB8F0-B7FF-479A-891F-A6C15F87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F641B-A4ED-4F5A-A388-3A6231FE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1757B7-3F77-4CE4-BCA8-F419AC791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D19906-A34E-44F5-8596-3D0F384D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CB524-5305-42FA-9966-2CDA43C0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3948D-74CA-454E-9EE5-BFEA8489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6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82542F-DCCB-46C8-9CF9-F0D08AAFA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710E9C-C529-4C90-80EC-8F095A4DE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55AA45-7C30-4307-9763-593CD4D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31FD31-5DDF-4118-8EF8-AABE43A2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FFC138-2CA4-4554-A8A5-81495BF4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8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D9A53-98E4-4C81-95E9-CF75ACBA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466B6-C3DD-4EE1-9853-3263B2D35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E92EF-F454-4BD2-BFF1-606AD2C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B5FC17-FA49-41C9-9FE2-5D5BCAA4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4DB41-BC29-45B4-8D29-7DA9B5DF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31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BFD5E-85E4-46FA-889C-FD3C99F5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7413BB-1F30-4567-861D-1B2231F5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A0B83-F4E9-45FC-A6DA-7270F29F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6EEA71-29BC-4757-976A-EE172402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5C6316-1374-4884-972D-46AB34EF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5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6085A-0064-41F8-8048-901D5A8D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5FDB9-3730-4C5B-89EB-196B6CBF4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3717A5-03B2-41AF-A977-36203D41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068914-BB0C-4653-804E-7C0F5EF1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8FC3E2-215B-454D-8740-F96C670B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867943-F048-4EA5-91BA-75A89A91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E0F6-F563-43E1-91E6-45413B32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C1DBCD-2EAD-4C9A-91A2-53F5FB9C1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2A7267-92D0-4D9B-837B-D940441AE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61684E-3A12-426B-8A86-DF86DE249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F6F8EF-AA11-4F1C-83C1-5635DB033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4AC79B-DF81-4CF7-A6EA-3B77EB11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1F4747-6F8D-4F15-BC57-3177A0F9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713144-98AA-4D4F-BA13-32210488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62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B8F7E-8137-4617-9859-0EE7524B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DFE3D3-9349-4B60-A14E-1F73565D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02C6E1-522B-406B-B5A4-4F8933C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556D32-5667-449E-AF6C-376970EA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4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E53275-7433-4AE2-BB53-C4F56C04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16A013-E46E-4A02-A0F2-3350D8BC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02DDE7-39A4-46F8-A298-CD38959E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0CA5-F314-4C53-9AE6-9150EA99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64ED9-B3DD-4269-A4A8-FE1178D5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5DF12E-0678-48AE-8A2F-C433D7B9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D771E-D62F-4261-801D-87D47D2C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865F7C-9164-4BBB-BFD5-6C6B011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EF2158-4D1D-4751-A1E8-CE412951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21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93D2E-7FBE-4C47-A937-A174CD69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92E67-039F-4923-B1A6-91D1782C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6D6332-43AB-4F1D-B1FC-5ADF5CB5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4F4045-9AA1-4FBE-BE35-B76F4B64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1916AD-77C6-4028-B366-BD06DF73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F96090-7A0C-4A93-967B-140E24E5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41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727F59-1442-44DC-B5DD-CDD54E21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B80CEA-6F9C-44C8-8C2D-91F3D5AAB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683BB6-FE49-448C-907B-C443F2880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A9D9-9711-41E4-A554-374417C3E691}" type="datetimeFigureOut">
              <a:rPr lang="de-CH" smtClean="0"/>
              <a:t>07.04.2020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364167-4C0E-4AE3-80C3-1B9968675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274137-03B1-4629-81A5-B7E44924B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7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7EC9D5-BD3D-4209-878E-4EEF7C0EB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21647" r="9063" b="4961"/>
          <a:stretch/>
        </p:blipFill>
        <p:spPr>
          <a:xfrm>
            <a:off x="2285959" y="1264816"/>
            <a:ext cx="8296276" cy="52959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E251E9D-6269-4EE0-AC6A-161616C57AA9}"/>
              </a:ext>
            </a:extLst>
          </p:cNvPr>
          <p:cNvSpPr txBox="1"/>
          <p:nvPr/>
        </p:nvSpPr>
        <p:spPr>
          <a:xfrm>
            <a:off x="3262420" y="1620318"/>
            <a:ext cx="570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</a:t>
            </a:r>
            <a:r>
              <a:rPr lang="de-DE" b="1" dirty="0"/>
              <a:t>Präsentation der Erklärungen</a:t>
            </a:r>
            <a:r>
              <a:rPr lang="de-DE" dirty="0"/>
              <a:t> gelangst du mit</a:t>
            </a:r>
          </a:p>
          <a:p>
            <a:r>
              <a:rPr lang="de-DE" dirty="0"/>
              <a:t>[Bildschirmpräsentation] [Von Beginn an] in der Menüleiste</a:t>
            </a:r>
          </a:p>
          <a:p>
            <a:endParaRPr lang="de-DE" sz="800" dirty="0"/>
          </a:p>
          <a:p>
            <a:r>
              <a:rPr lang="de-DE" dirty="0"/>
              <a:t>oder wenn du auf deinem Bildschirm auf dieses Symbol klickst.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4EC1B71-2E24-4C2F-B799-67C2B0A80FD2}"/>
              </a:ext>
            </a:extLst>
          </p:cNvPr>
          <p:cNvGrpSpPr/>
          <p:nvPr/>
        </p:nvGrpSpPr>
        <p:grpSpPr>
          <a:xfrm>
            <a:off x="3262420" y="3356408"/>
            <a:ext cx="556381" cy="556381"/>
            <a:chOff x="882502" y="5741581"/>
            <a:chExt cx="615986" cy="61598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2FA5DE3-3969-416B-A63C-2EFC870D11F2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46ED1877-4D72-4513-8E62-B77A5D39C64B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7B5841B-7426-4CFF-BAD8-AC245B1FB851}"/>
              </a:ext>
            </a:extLst>
          </p:cNvPr>
          <p:cNvSpPr txBox="1"/>
          <p:nvPr/>
        </p:nvSpPr>
        <p:spPr>
          <a:xfrm>
            <a:off x="3952836" y="3282006"/>
            <a:ext cx="4962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der Vorwärtstaste des Computers kannst du in der Präsentation weiterfahren oder zur nächsten Aufgabe wechseln. </a:t>
            </a:r>
          </a:p>
          <a:p>
            <a:r>
              <a:rPr lang="de-DE" dirty="0">
                <a:solidFill>
                  <a:srgbClr val="C00000"/>
                </a:solidFill>
              </a:rPr>
              <a:t>Fahre jeweils erst weiter, wenn du die Darstellung verstehst. Erkläre dir selber, was du siehst.</a:t>
            </a:r>
            <a:endParaRPr lang="de-CH" dirty="0">
              <a:solidFill>
                <a:srgbClr val="C0000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768F79-5B9B-4DB8-8408-9BD7E42B1596}"/>
              </a:ext>
            </a:extLst>
          </p:cNvPr>
          <p:cNvGrpSpPr/>
          <p:nvPr/>
        </p:nvGrpSpPr>
        <p:grpSpPr>
          <a:xfrm>
            <a:off x="3262420" y="4881908"/>
            <a:ext cx="556381" cy="556381"/>
            <a:chOff x="882502" y="5741581"/>
            <a:chExt cx="615986" cy="61598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5EE9FC5-C339-49BA-AF49-C43FBE5A1477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5C725692-3CA8-46F2-AAAA-37EC7DAA63E9}"/>
                </a:ext>
              </a:extLst>
            </p:cNvPr>
            <p:cNvSpPr/>
            <p:nvPr/>
          </p:nvSpPr>
          <p:spPr>
            <a:xfrm rot="16200000">
              <a:off x="972724" y="5846414"/>
              <a:ext cx="435542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E2E33046-90C9-45DD-A104-13437D9CF70C}"/>
              </a:ext>
            </a:extLst>
          </p:cNvPr>
          <p:cNvSpPr txBox="1"/>
          <p:nvPr/>
        </p:nvSpPr>
        <p:spPr>
          <a:xfrm>
            <a:off x="3952836" y="4835965"/>
            <a:ext cx="49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der Rückwärtstaste des Computers kannst du eine Darstellung wiederholen.</a:t>
            </a:r>
            <a:endParaRPr lang="de-CH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5FB291C-C398-465F-BF05-8C389C80EE59}"/>
              </a:ext>
            </a:extLst>
          </p:cNvPr>
          <p:cNvSpPr txBox="1"/>
          <p:nvPr/>
        </p:nvSpPr>
        <p:spPr>
          <a:xfrm>
            <a:off x="2590428" y="410868"/>
            <a:ext cx="76873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6">
                    <a:lumMod val="75000"/>
                  </a:schemeClr>
                </a:solidFill>
              </a:rPr>
              <a:t>Direkte und indirekte Proportionalität</a:t>
            </a:r>
            <a:endParaRPr lang="de-CH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feil: gebogen 1">
            <a:extLst>
              <a:ext uri="{FF2B5EF4-FFF2-40B4-BE49-F238E27FC236}">
                <a16:creationId xmlns:a16="http://schemas.microsoft.com/office/drawing/2014/main" id="{401E9C89-5CD2-4BAA-9459-DCF74788DFA4}"/>
              </a:ext>
            </a:extLst>
          </p:cNvPr>
          <p:cNvSpPr/>
          <p:nvPr/>
        </p:nvSpPr>
        <p:spPr>
          <a:xfrm rot="5400000">
            <a:off x="7255985" y="3665061"/>
            <a:ext cx="3816749" cy="1254679"/>
          </a:xfrm>
          <a:prstGeom prst="bentArrow">
            <a:avLst>
              <a:gd name="adj1" fmla="val 13928"/>
              <a:gd name="adj2" fmla="val 12330"/>
              <a:gd name="adj3" fmla="val 27984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35FB291C-C398-465F-BF05-8C389C80EE59}"/>
              </a:ext>
            </a:extLst>
          </p:cNvPr>
          <p:cNvSpPr txBox="1"/>
          <p:nvPr/>
        </p:nvSpPr>
        <p:spPr>
          <a:xfrm>
            <a:off x="2590428" y="410868"/>
            <a:ext cx="76873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6">
                    <a:lumMod val="75000"/>
                  </a:schemeClr>
                </a:solidFill>
              </a:rPr>
              <a:t>Direkte und indirekte Proportionalität</a:t>
            </a:r>
            <a:endParaRPr lang="de-CH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2D18476-418B-4DB2-AC2A-18F9761BE490}"/>
              </a:ext>
            </a:extLst>
          </p:cNvPr>
          <p:cNvSpPr/>
          <p:nvPr/>
        </p:nvSpPr>
        <p:spPr>
          <a:xfrm>
            <a:off x="995680" y="1714881"/>
            <a:ext cx="384683" cy="371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endParaRPr lang="de-CH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hteck 21">
            <a:hlinkClick r:id="rId2" action="ppaction://hlinksldjump"/>
            <a:extLst>
              <a:ext uri="{FF2B5EF4-FFF2-40B4-BE49-F238E27FC236}">
                <a16:creationId xmlns:a16="http://schemas.microsoft.com/office/drawing/2014/main" id="{F9ED6356-7530-4889-AB15-F05B895BA6C8}"/>
              </a:ext>
            </a:extLst>
          </p:cNvPr>
          <p:cNvSpPr/>
          <p:nvPr/>
        </p:nvSpPr>
        <p:spPr>
          <a:xfrm>
            <a:off x="977391" y="2331661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U1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hteck 22">
            <a:hlinkClick r:id="rId3" action="ppaction://hlinksldjump"/>
            <a:extLst>
              <a:ext uri="{FF2B5EF4-FFF2-40B4-BE49-F238E27FC236}">
                <a16:creationId xmlns:a16="http://schemas.microsoft.com/office/drawing/2014/main" id="{7F51B66C-DAB8-460C-ADA4-DBED0FEB3D24}"/>
              </a:ext>
            </a:extLst>
          </p:cNvPr>
          <p:cNvSpPr/>
          <p:nvPr/>
        </p:nvSpPr>
        <p:spPr>
          <a:xfrm>
            <a:off x="959104" y="2988886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U2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FC2A8B4-438F-419F-BA90-4A5A3A3E99A1}"/>
              </a:ext>
            </a:extLst>
          </p:cNvPr>
          <p:cNvSpPr/>
          <p:nvPr/>
        </p:nvSpPr>
        <p:spPr>
          <a:xfrm>
            <a:off x="977391" y="3646111"/>
            <a:ext cx="459486" cy="411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5">
                    <a:lumMod val="50000"/>
                  </a:schemeClr>
                </a:solidFill>
              </a:rPr>
              <a:t>O1</a:t>
            </a:r>
            <a:endParaRPr lang="de-CH" sz="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hteck 26">
            <a:hlinkClick r:id="rId4" action="ppaction://hlinksldjump"/>
            <a:extLst>
              <a:ext uri="{FF2B5EF4-FFF2-40B4-BE49-F238E27FC236}">
                <a16:creationId xmlns:a16="http://schemas.microsoft.com/office/drawing/2014/main" id="{14902722-50DB-4107-9D6E-3444437E6642}"/>
              </a:ext>
            </a:extLst>
          </p:cNvPr>
          <p:cNvSpPr/>
          <p:nvPr/>
        </p:nvSpPr>
        <p:spPr>
          <a:xfrm>
            <a:off x="992440" y="4960561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+1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7A4FE83-D8CC-471B-BAC7-505AFDD037C8}"/>
              </a:ext>
            </a:extLst>
          </p:cNvPr>
          <p:cNvSpPr/>
          <p:nvPr/>
        </p:nvSpPr>
        <p:spPr>
          <a:xfrm>
            <a:off x="977391" y="4303336"/>
            <a:ext cx="459486" cy="411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5">
                    <a:lumMod val="50000"/>
                  </a:schemeClr>
                </a:solidFill>
              </a:rPr>
              <a:t>O2</a:t>
            </a:r>
            <a:endParaRPr lang="de-CH" sz="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F42C99C-8750-4598-A4F5-895205D7ADCA}"/>
              </a:ext>
            </a:extLst>
          </p:cNvPr>
          <p:cNvSpPr/>
          <p:nvPr/>
        </p:nvSpPr>
        <p:spPr>
          <a:xfrm>
            <a:off x="992440" y="5617786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+2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D0444C-DC8F-4CA7-9D4B-7F75276B5634}"/>
              </a:ext>
            </a:extLst>
          </p:cNvPr>
          <p:cNvSpPr txBox="1"/>
          <p:nvPr/>
        </p:nvSpPr>
        <p:spPr>
          <a:xfrm>
            <a:off x="1752599" y="1714882"/>
            <a:ext cx="55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Z 		- Einstieg</a:t>
            </a:r>
            <a:endParaRPr lang="de-CH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FE77169-E514-4FAB-B6FD-D98266141CE7}"/>
              </a:ext>
            </a:extLst>
          </p:cNvPr>
          <p:cNvSpPr txBox="1"/>
          <p:nvPr/>
        </p:nvSpPr>
        <p:spPr>
          <a:xfrm>
            <a:off x="1752598" y="2372107"/>
            <a:ext cx="657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U1 		- eher einfach</a:t>
            </a:r>
            <a:endParaRPr lang="de-CH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145D1E-5493-4A49-8E96-DFBC72A6D824}"/>
              </a:ext>
            </a:extLst>
          </p:cNvPr>
          <p:cNvSpPr txBox="1"/>
          <p:nvPr/>
        </p:nvSpPr>
        <p:spPr>
          <a:xfrm>
            <a:off x="1752598" y="3029332"/>
            <a:ext cx="568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U2 		- eher einfach</a:t>
            </a:r>
            <a:endParaRPr lang="de-CH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0171432-6051-4877-80BB-95F093AACCE3}"/>
              </a:ext>
            </a:extLst>
          </p:cNvPr>
          <p:cNvSpPr txBox="1"/>
          <p:nvPr/>
        </p:nvSpPr>
        <p:spPr>
          <a:xfrm>
            <a:off x="1759151" y="3686557"/>
            <a:ext cx="615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Erläuterungen 		- anspruchsvoll</a:t>
            </a:r>
            <a:endParaRPr lang="de-CH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68721A4-2BC2-4EB6-8877-9ED988646479}"/>
              </a:ext>
            </a:extLst>
          </p:cNvPr>
          <p:cNvSpPr txBox="1"/>
          <p:nvPr/>
        </p:nvSpPr>
        <p:spPr>
          <a:xfrm>
            <a:off x="1752597" y="4343782"/>
            <a:ext cx="596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Erläuterungen 		- anspruchsvoll</a:t>
            </a:r>
            <a:endParaRPr lang="de-CH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3A1A6EA-9BF7-4ADC-A9D3-E9FE43D22C1D}"/>
              </a:ext>
            </a:extLst>
          </p:cNvPr>
          <p:cNvSpPr txBox="1"/>
          <p:nvPr/>
        </p:nvSpPr>
        <p:spPr>
          <a:xfrm>
            <a:off x="1752597" y="5001007"/>
            <a:ext cx="568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+1		- weiterführend</a:t>
            </a:r>
            <a:endParaRPr lang="de-CH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E6D7B46-973B-4244-B26E-B58808DE426F}"/>
              </a:ext>
            </a:extLst>
          </p:cNvPr>
          <p:cNvSpPr txBox="1"/>
          <p:nvPr/>
        </p:nvSpPr>
        <p:spPr>
          <a:xfrm>
            <a:off x="1752598" y="5658232"/>
            <a:ext cx="616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Erläuterungen 		- weiterführend</a:t>
            </a:r>
            <a:endParaRPr lang="de-CH" dirty="0"/>
          </a:p>
        </p:txBody>
      </p:sp>
      <p:sp>
        <p:nvSpPr>
          <p:cNvPr id="18" name="Textfeld 17">
            <a:hlinkClick r:id="rId5" action="ppaction://hlinksldjump"/>
            <a:extLst>
              <a:ext uri="{FF2B5EF4-FFF2-40B4-BE49-F238E27FC236}">
                <a16:creationId xmlns:a16="http://schemas.microsoft.com/office/drawing/2014/main" id="{FC076B7A-8438-4FB4-96F2-043A3586DFB5}"/>
              </a:ext>
            </a:extLst>
          </p:cNvPr>
          <p:cNvSpPr txBox="1"/>
          <p:nvPr/>
        </p:nvSpPr>
        <p:spPr>
          <a:xfrm>
            <a:off x="763858" y="1024974"/>
            <a:ext cx="87842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Menü</a:t>
            </a:r>
            <a:endParaRPr lang="de-CH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A17AFDA-A9A6-4CCC-BE62-3A42FB5CC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48288"/>
              </p:ext>
            </p:extLst>
          </p:nvPr>
        </p:nvGraphicFramePr>
        <p:xfrm>
          <a:off x="3400178" y="655261"/>
          <a:ext cx="7989182" cy="445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r:id="rId3" imgW="4541400" imgH="2532600" progId="">
                  <p:embed/>
                </p:oleObj>
              </mc:Choice>
              <mc:Fallback>
                <p:oleObj r:id="rId3" imgW="4541400" imgH="253260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A17AFDA-A9A6-4CCC-BE62-3A42FB5CC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178" y="655261"/>
                        <a:ext cx="7989182" cy="445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9546E63-A142-4EBF-B9C5-C35647814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215" y="636211"/>
          <a:ext cx="2324665" cy="253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r:id="rId5" imgW="1274040" imgH="1392840" progId="">
                  <p:embed/>
                </p:oleObj>
              </mc:Choice>
              <mc:Fallback>
                <p:oleObj r:id="rId5" imgW="1274040" imgH="1392840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99546E63-A142-4EBF-B9C5-C35647814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215" y="636211"/>
                        <a:ext cx="2324665" cy="2538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66BBD57-5BF5-40A6-9FE7-3ADF89E56AF0}"/>
              </a:ext>
            </a:extLst>
          </p:cNvPr>
          <p:cNvSpPr txBox="1"/>
          <p:nvPr/>
        </p:nvSpPr>
        <p:spPr>
          <a:xfrm>
            <a:off x="690880" y="3820160"/>
            <a:ext cx="14994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3 </a:t>
            </a:r>
            <a:r>
              <a:rPr lang="de-DE" dirty="0">
                <a:sym typeface="Wingdings" panose="05000000000000000000" pitchFamily="2" charset="2"/>
              </a:rPr>
              <a:t> 45g = 135g</a:t>
            </a:r>
            <a:endParaRPr lang="de-CH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D92D9E3-7873-4742-A3EA-037A8BE6D651}"/>
              </a:ext>
            </a:extLst>
          </p:cNvPr>
          <p:cNvCxnSpPr/>
          <p:nvPr/>
        </p:nvCxnSpPr>
        <p:spPr>
          <a:xfrm>
            <a:off x="1570355" y="4231640"/>
            <a:ext cx="5181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898E44-BDBE-449E-BE27-93AEFA0BFDD3}"/>
              </a:ext>
            </a:extLst>
          </p:cNvPr>
          <p:cNvCxnSpPr>
            <a:cxnSpLocks/>
          </p:cNvCxnSpPr>
          <p:nvPr/>
        </p:nvCxnSpPr>
        <p:spPr>
          <a:xfrm>
            <a:off x="2088515" y="4231640"/>
            <a:ext cx="1673860" cy="9975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B98A120-33D4-4ABE-B192-5C6D7C2F148C}"/>
              </a:ext>
            </a:extLst>
          </p:cNvPr>
          <p:cNvCxnSpPr>
            <a:cxnSpLocks/>
          </p:cNvCxnSpPr>
          <p:nvPr/>
        </p:nvCxnSpPr>
        <p:spPr>
          <a:xfrm>
            <a:off x="3762375" y="5229225"/>
            <a:ext cx="29813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A8DC3C7-DAEE-4530-A6CF-1C25713956E8}"/>
              </a:ext>
            </a:extLst>
          </p:cNvPr>
          <p:cNvCxnSpPr/>
          <p:nvPr/>
        </p:nvCxnSpPr>
        <p:spPr>
          <a:xfrm flipV="1">
            <a:off x="6732814" y="4619625"/>
            <a:ext cx="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150A2AA-CC0B-4189-8B03-0EFA1D7789A9}"/>
              </a:ext>
            </a:extLst>
          </p:cNvPr>
          <p:cNvCxnSpPr>
            <a:cxnSpLocks/>
          </p:cNvCxnSpPr>
          <p:nvPr/>
        </p:nvCxnSpPr>
        <p:spPr>
          <a:xfrm>
            <a:off x="6732814" y="1628774"/>
            <a:ext cx="0" cy="299085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5039E05-16E7-41EF-AEDE-37311267745A}"/>
              </a:ext>
            </a:extLst>
          </p:cNvPr>
          <p:cNvCxnSpPr>
            <a:cxnSpLocks/>
          </p:cNvCxnSpPr>
          <p:nvPr/>
        </p:nvCxnSpPr>
        <p:spPr>
          <a:xfrm>
            <a:off x="1193350" y="1567541"/>
            <a:ext cx="2981325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DCE65AE-FD97-4778-A529-5D078018BEA3}"/>
              </a:ext>
            </a:extLst>
          </p:cNvPr>
          <p:cNvCxnSpPr>
            <a:cxnSpLocks/>
          </p:cNvCxnSpPr>
          <p:nvPr/>
        </p:nvCxnSpPr>
        <p:spPr>
          <a:xfrm flipV="1">
            <a:off x="4174675" y="1567540"/>
            <a:ext cx="2558139" cy="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76E5EBA-FE73-4A40-A3B2-F1A66DF2C254}"/>
              </a:ext>
            </a:extLst>
          </p:cNvPr>
          <p:cNvCxnSpPr>
            <a:cxnSpLocks/>
          </p:cNvCxnSpPr>
          <p:nvPr/>
        </p:nvCxnSpPr>
        <p:spPr>
          <a:xfrm>
            <a:off x="9838600" y="3107140"/>
            <a:ext cx="1" cy="15196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A2880EA-E162-4D52-8743-7DA45789084F}"/>
              </a:ext>
            </a:extLst>
          </p:cNvPr>
          <p:cNvCxnSpPr>
            <a:cxnSpLocks/>
          </p:cNvCxnSpPr>
          <p:nvPr/>
        </p:nvCxnSpPr>
        <p:spPr>
          <a:xfrm>
            <a:off x="4174675" y="3118066"/>
            <a:ext cx="5633354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C8587AA3-A64B-490F-8AE0-254C69BEF4F3}"/>
              </a:ext>
            </a:extLst>
          </p:cNvPr>
          <p:cNvSpPr txBox="1"/>
          <p:nvPr/>
        </p:nvSpPr>
        <p:spPr>
          <a:xfrm>
            <a:off x="9508842" y="5078342"/>
            <a:ext cx="6412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300g</a:t>
            </a:r>
            <a:endParaRPr lang="de-CH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3167B06-2DE9-4632-9BEB-240FB074917B}"/>
              </a:ext>
            </a:extLst>
          </p:cNvPr>
          <p:cNvSpPr txBox="1"/>
          <p:nvPr/>
        </p:nvSpPr>
        <p:spPr>
          <a:xfrm>
            <a:off x="2711303" y="2939533"/>
            <a:ext cx="8075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Fr.3.45</a:t>
            </a:r>
            <a:endParaRPr lang="de-CH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2F0F165-B21F-4788-B0AC-87D239ADAA35}"/>
              </a:ext>
            </a:extLst>
          </p:cNvPr>
          <p:cNvSpPr txBox="1"/>
          <p:nvPr/>
        </p:nvSpPr>
        <p:spPr>
          <a:xfrm>
            <a:off x="2701611" y="2943633"/>
            <a:ext cx="8075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Fr.3.45</a:t>
            </a:r>
            <a:endParaRPr lang="de-CH" dirty="0"/>
          </a:p>
        </p:txBody>
      </p:sp>
      <p:graphicFrame>
        <p:nvGraphicFramePr>
          <p:cNvPr id="36" name="Objekt 35">
            <a:extLst>
              <a:ext uri="{FF2B5EF4-FFF2-40B4-BE49-F238E27FC236}">
                <a16:creationId xmlns:a16="http://schemas.microsoft.com/office/drawing/2014/main" id="{AAA9C881-D7D4-4CF7-A76E-1805EF197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51496"/>
              </p:ext>
            </p:extLst>
          </p:nvPr>
        </p:nvGraphicFramePr>
        <p:xfrm>
          <a:off x="8657805" y="5507104"/>
          <a:ext cx="1475027" cy="61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r:id="rId7" imgW="1261800" imgH="527040" progId="">
                  <p:embed/>
                </p:oleObj>
              </mc:Choice>
              <mc:Fallback>
                <p:oleObj r:id="rId7" imgW="1261800" imgH="527040" progId="">
                  <p:embed/>
                  <p:pic>
                    <p:nvPicPr>
                      <p:cNvPr id="36" name="Objekt 35">
                        <a:extLst>
                          <a:ext uri="{FF2B5EF4-FFF2-40B4-BE49-F238E27FC236}">
                            <a16:creationId xmlns:a16="http://schemas.microsoft.com/office/drawing/2014/main" id="{AAA9C881-D7D4-4CF7-A76E-1805EF197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57805" y="5507104"/>
                        <a:ext cx="1475027" cy="61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feld 36">
            <a:extLst>
              <a:ext uri="{FF2B5EF4-FFF2-40B4-BE49-F238E27FC236}">
                <a16:creationId xmlns:a16="http://schemas.microsoft.com/office/drawing/2014/main" id="{C70D46D4-6C25-4A73-A324-402BD63BD4E0}"/>
              </a:ext>
            </a:extLst>
          </p:cNvPr>
          <p:cNvSpPr txBox="1"/>
          <p:nvPr/>
        </p:nvSpPr>
        <p:spPr>
          <a:xfrm>
            <a:off x="9975527" y="2902614"/>
            <a:ext cx="641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H</a:t>
            </a:r>
            <a:endParaRPr lang="de-CH" b="1" dirty="0">
              <a:solidFill>
                <a:schemeClr val="accent6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3575EBD-A7B7-4219-A1E3-7F3E4BD5FCA6}"/>
              </a:ext>
            </a:extLst>
          </p:cNvPr>
          <p:cNvGrpSpPr/>
          <p:nvPr/>
        </p:nvGrpSpPr>
        <p:grpSpPr>
          <a:xfrm>
            <a:off x="11249246" y="5913796"/>
            <a:ext cx="615986" cy="615986"/>
            <a:chOff x="882502" y="5741581"/>
            <a:chExt cx="615986" cy="615986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25CB0EF-F09B-41E9-82B4-F1CA93A02B0F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" name="Gleichschenkliges Dreieck 2">
              <a:extLst>
                <a:ext uri="{FF2B5EF4-FFF2-40B4-BE49-F238E27FC236}">
                  <a16:creationId xmlns:a16="http://schemas.microsoft.com/office/drawing/2014/main" id="{1CF8B5E5-E799-4878-B7C5-26F139B7E23C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C0710F17-EA44-4C0F-A053-A7986ACD912F}"/>
              </a:ext>
            </a:extLst>
          </p:cNvPr>
          <p:cNvSpPr txBox="1"/>
          <p:nvPr/>
        </p:nvSpPr>
        <p:spPr>
          <a:xfrm>
            <a:off x="3045750" y="6037079"/>
            <a:ext cx="817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Immer, wenn dieser Pfeil erscheint, kannst du mit der Vorwärtstaste weiterschalten.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BB39046-E7E9-466C-9378-94772A6E50E2}"/>
              </a:ext>
            </a:extLst>
          </p:cNvPr>
          <p:cNvSpPr/>
          <p:nvPr/>
        </p:nvSpPr>
        <p:spPr>
          <a:xfrm>
            <a:off x="319405" y="217111"/>
            <a:ext cx="384683" cy="371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6"/>
                </a:solidFill>
              </a:rPr>
              <a:t>Z</a:t>
            </a:r>
            <a:endParaRPr lang="de-CH" sz="1000" dirty="0">
              <a:solidFill>
                <a:schemeClr val="accent6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BED7ADF-8101-439F-8244-D51D68961D9E}"/>
              </a:ext>
            </a:extLst>
          </p:cNvPr>
          <p:cNvGrpSpPr/>
          <p:nvPr/>
        </p:nvGrpSpPr>
        <p:grpSpPr>
          <a:xfrm>
            <a:off x="6200542" y="2677846"/>
            <a:ext cx="606231" cy="371467"/>
            <a:chOff x="7118544" y="359994"/>
            <a:chExt cx="606231" cy="37146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06CD7E9-ECA6-4C78-B1C8-7AC2993CD930}"/>
                </a:ext>
              </a:extLst>
            </p:cNvPr>
            <p:cNvSpPr/>
            <p:nvPr/>
          </p:nvSpPr>
          <p:spPr>
            <a:xfrm>
              <a:off x="7242369" y="359994"/>
              <a:ext cx="323849" cy="371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45F37433-AFF1-478A-9950-1D3CF54C2D6C}"/>
                </a:ext>
              </a:extLst>
            </p:cNvPr>
            <p:cNvCxnSpPr>
              <a:cxnSpLocks/>
            </p:cNvCxnSpPr>
            <p:nvPr/>
          </p:nvCxnSpPr>
          <p:spPr>
            <a:xfrm>
              <a:off x="7118544" y="558291"/>
              <a:ext cx="60623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35E6C0B-18A6-48C2-B119-26B4AA518B46}"/>
              </a:ext>
            </a:extLst>
          </p:cNvPr>
          <p:cNvGrpSpPr/>
          <p:nvPr/>
        </p:nvGrpSpPr>
        <p:grpSpPr>
          <a:xfrm>
            <a:off x="9330738" y="2235039"/>
            <a:ext cx="606231" cy="371467"/>
            <a:chOff x="7118544" y="359994"/>
            <a:chExt cx="606231" cy="371467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5A5BCF3F-BC63-4881-BD86-41C7ECB48CFF}"/>
                </a:ext>
              </a:extLst>
            </p:cNvPr>
            <p:cNvSpPr/>
            <p:nvPr/>
          </p:nvSpPr>
          <p:spPr>
            <a:xfrm>
              <a:off x="7242369" y="359994"/>
              <a:ext cx="323849" cy="371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3C6AB254-510A-409B-8794-91696D45CDD0}"/>
                </a:ext>
              </a:extLst>
            </p:cNvPr>
            <p:cNvCxnSpPr>
              <a:cxnSpLocks/>
            </p:cNvCxnSpPr>
            <p:nvPr/>
          </p:nvCxnSpPr>
          <p:spPr>
            <a:xfrm>
              <a:off x="7118544" y="558291"/>
              <a:ext cx="60623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C3A2F302-C13E-4404-BAF0-E8DB14DB6CF7}"/>
              </a:ext>
            </a:extLst>
          </p:cNvPr>
          <p:cNvSpPr txBox="1"/>
          <p:nvPr/>
        </p:nvSpPr>
        <p:spPr>
          <a:xfrm>
            <a:off x="6319810" y="6117434"/>
            <a:ext cx="506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Erkläre dir die Darstellung, bevor du weiterfährst.</a:t>
            </a:r>
          </a:p>
        </p:txBody>
      </p:sp>
      <p:sp>
        <p:nvSpPr>
          <p:cNvPr id="32" name="Textfeld 31">
            <a:hlinkClick r:id="rId9" action="ppaction://hlinksldjump"/>
            <a:extLst>
              <a:ext uri="{FF2B5EF4-FFF2-40B4-BE49-F238E27FC236}">
                <a16:creationId xmlns:a16="http://schemas.microsoft.com/office/drawing/2014/main" id="{B9FF457C-9D59-4E44-892E-4F9DA6630CD4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15486 C 2.5E-6 0.22407 0.13424 0.31042 0.2431 0.31042 L 0.48672 0.31042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  <p:bldP spid="35" grpId="1" animBg="1"/>
      <p:bldP spid="37" grpId="0" animBg="1"/>
      <p:bldP spid="22" grpId="0"/>
      <p:bldP spid="22" grpId="1"/>
      <p:bldP spid="10" grpId="0" animBg="1"/>
      <p:bldP spid="31" grpId="0"/>
      <p:bldP spid="31" grpId="3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3575EBD-A7B7-4219-A1E3-7F3E4BD5FCA6}"/>
              </a:ext>
            </a:extLst>
          </p:cNvPr>
          <p:cNvGrpSpPr/>
          <p:nvPr/>
        </p:nvGrpSpPr>
        <p:grpSpPr>
          <a:xfrm>
            <a:off x="11218788" y="5968754"/>
            <a:ext cx="615986" cy="615986"/>
            <a:chOff x="882502" y="5741581"/>
            <a:chExt cx="615986" cy="615986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25CB0EF-F09B-41E9-82B4-F1CA93A02B0F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" name="Gleichschenkliges Dreieck 2">
              <a:extLst>
                <a:ext uri="{FF2B5EF4-FFF2-40B4-BE49-F238E27FC236}">
                  <a16:creationId xmlns:a16="http://schemas.microsoft.com/office/drawing/2014/main" id="{1CF8B5E5-E799-4878-B7C5-26F139B7E23C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C0710F17-EA44-4C0F-A053-A7986ACD912F}"/>
              </a:ext>
            </a:extLst>
          </p:cNvPr>
          <p:cNvSpPr txBox="1"/>
          <p:nvPr/>
        </p:nvSpPr>
        <p:spPr>
          <a:xfrm>
            <a:off x="3045750" y="5962655"/>
            <a:ext cx="817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Immer, wenn dieser Pfeil erscheint, kannst du mit der Vorwärtstaste weiterschalten.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BB39046-E7E9-466C-9378-94772A6E50E2}"/>
              </a:ext>
            </a:extLst>
          </p:cNvPr>
          <p:cNvSpPr/>
          <p:nvPr/>
        </p:nvSpPr>
        <p:spPr>
          <a:xfrm>
            <a:off x="319405" y="264736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U1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42710482-9673-4619-8574-163188A22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289120"/>
              </p:ext>
            </p:extLst>
          </p:nvPr>
        </p:nvGraphicFramePr>
        <p:xfrm>
          <a:off x="850501" y="4217581"/>
          <a:ext cx="2565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r:id="rId3" imgW="2565000" imgH="622080" progId="">
                  <p:embed/>
                </p:oleObj>
              </mc:Choice>
              <mc:Fallback>
                <p:oleObj r:id="rId3" imgW="2565000" imgH="622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501" y="4217581"/>
                        <a:ext cx="2565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AFAEB1D7-F433-4245-B6F7-A1537505F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84218"/>
              </p:ext>
            </p:extLst>
          </p:nvPr>
        </p:nvGraphicFramePr>
        <p:xfrm>
          <a:off x="1005950" y="887539"/>
          <a:ext cx="2367450" cy="158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r:id="rId5" imgW="1852920" imgH="1243440" progId="">
                  <p:embed/>
                </p:oleObj>
              </mc:Choice>
              <mc:Fallback>
                <p:oleObj r:id="rId5" imgW="1852920" imgH="1243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5950" y="887539"/>
                        <a:ext cx="2367450" cy="1588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AC1F897-62BE-4A49-8CCE-8800CC57CFF5}"/>
              </a:ext>
            </a:extLst>
          </p:cNvPr>
          <p:cNvSpPr txBox="1"/>
          <p:nvPr/>
        </p:nvSpPr>
        <p:spPr>
          <a:xfrm>
            <a:off x="1417009" y="2531302"/>
            <a:ext cx="1445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g            Fr.</a:t>
            </a:r>
          </a:p>
          <a:p>
            <a:endParaRPr lang="de-DE" dirty="0"/>
          </a:p>
          <a:p>
            <a:r>
              <a:rPr lang="de-DE" dirty="0"/>
              <a:t>300         3.45</a:t>
            </a:r>
          </a:p>
          <a:p>
            <a:endParaRPr lang="de-CH" dirty="0"/>
          </a:p>
          <a:p>
            <a:r>
              <a:rPr lang="de-CH" dirty="0"/>
              <a:t>100         1.15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D263876-897A-487E-B828-8B3AF3517E5A}"/>
              </a:ext>
            </a:extLst>
          </p:cNvPr>
          <p:cNvGrpSpPr/>
          <p:nvPr/>
        </p:nvGrpSpPr>
        <p:grpSpPr>
          <a:xfrm>
            <a:off x="790559" y="3285460"/>
            <a:ext cx="623706" cy="457200"/>
            <a:chOff x="42958" y="3285460"/>
            <a:chExt cx="623706" cy="457200"/>
          </a:xfrm>
        </p:grpSpPr>
        <p:sp>
          <p:nvSpPr>
            <p:cNvPr id="20" name="Pfeil: nach unten 19">
              <a:extLst>
                <a:ext uri="{FF2B5EF4-FFF2-40B4-BE49-F238E27FC236}">
                  <a16:creationId xmlns:a16="http://schemas.microsoft.com/office/drawing/2014/main" id="{A4CBA652-DCB5-4044-B582-EA3ECA502D75}"/>
                </a:ext>
              </a:extLst>
            </p:cNvPr>
            <p:cNvSpPr/>
            <p:nvPr/>
          </p:nvSpPr>
          <p:spPr>
            <a:xfrm>
              <a:off x="435935" y="3285460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E748671-BA51-4F1C-86F9-3222A7B85B25}"/>
                </a:ext>
              </a:extLst>
            </p:cNvPr>
            <p:cNvSpPr txBox="1"/>
            <p:nvPr/>
          </p:nvSpPr>
          <p:spPr>
            <a:xfrm>
              <a:off x="42958" y="3295065"/>
              <a:ext cx="62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: 3</a:t>
              </a:r>
              <a:endParaRPr lang="de-CH" dirty="0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7891301-2D00-4044-BA40-DAD4E19305D2}"/>
              </a:ext>
            </a:extLst>
          </p:cNvPr>
          <p:cNvGrpSpPr/>
          <p:nvPr/>
        </p:nvGrpSpPr>
        <p:grpSpPr>
          <a:xfrm>
            <a:off x="2899088" y="3219885"/>
            <a:ext cx="716634" cy="512519"/>
            <a:chOff x="1989562" y="3219885"/>
            <a:chExt cx="716634" cy="512519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B4424352-6C5C-41A2-BD86-6CFE335EBF87}"/>
                </a:ext>
              </a:extLst>
            </p:cNvPr>
            <p:cNvSpPr txBox="1"/>
            <p:nvPr/>
          </p:nvSpPr>
          <p:spPr>
            <a:xfrm>
              <a:off x="2058674" y="3219885"/>
              <a:ext cx="64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: 3</a:t>
              </a:r>
              <a:endParaRPr lang="de-CH" dirty="0"/>
            </a:p>
          </p:txBody>
        </p:sp>
        <p:sp>
          <p:nvSpPr>
            <p:cNvPr id="42" name="Pfeil: nach unten 41">
              <a:extLst>
                <a:ext uri="{FF2B5EF4-FFF2-40B4-BE49-F238E27FC236}">
                  <a16:creationId xmlns:a16="http://schemas.microsoft.com/office/drawing/2014/main" id="{C1CC04E4-8CE3-4A8F-8856-196633C9BE87}"/>
                </a:ext>
              </a:extLst>
            </p:cNvPr>
            <p:cNvSpPr/>
            <p:nvPr/>
          </p:nvSpPr>
          <p:spPr>
            <a:xfrm>
              <a:off x="1989562" y="3275204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ADD1393-39C3-4D9D-910E-21C8D6D6A1A8}"/>
              </a:ext>
            </a:extLst>
          </p:cNvPr>
          <p:cNvGrpSpPr/>
          <p:nvPr/>
        </p:nvGrpSpPr>
        <p:grpSpPr>
          <a:xfrm>
            <a:off x="1372885" y="2531302"/>
            <a:ext cx="1489297" cy="1477328"/>
            <a:chOff x="530034" y="2531302"/>
            <a:chExt cx="1489297" cy="1477328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F7A09AD3-9FEC-44C0-B401-B4881F6E9ACF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>
            <a:xfrm>
              <a:off x="1287220" y="2531302"/>
              <a:ext cx="0" cy="1477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0D2654F-FF86-4308-AD48-87731B8AD0D9}"/>
                </a:ext>
              </a:extLst>
            </p:cNvPr>
            <p:cNvCxnSpPr/>
            <p:nvPr/>
          </p:nvCxnSpPr>
          <p:spPr>
            <a:xfrm>
              <a:off x="530034" y="2945219"/>
              <a:ext cx="14892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hteck 43">
            <a:extLst>
              <a:ext uri="{FF2B5EF4-FFF2-40B4-BE49-F238E27FC236}">
                <a16:creationId xmlns:a16="http://schemas.microsoft.com/office/drawing/2014/main" id="{B2F2F4BA-9A34-4C4C-A164-B25833E3F7E9}"/>
              </a:ext>
            </a:extLst>
          </p:cNvPr>
          <p:cNvSpPr/>
          <p:nvPr/>
        </p:nvSpPr>
        <p:spPr>
          <a:xfrm>
            <a:off x="2192564" y="3657165"/>
            <a:ext cx="617100" cy="29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C207C8F-0A3E-4D13-8A42-B394BF5E4AF0}"/>
              </a:ext>
            </a:extLst>
          </p:cNvPr>
          <p:cNvSpPr txBox="1"/>
          <p:nvPr/>
        </p:nvSpPr>
        <p:spPr>
          <a:xfrm>
            <a:off x="5507588" y="2553072"/>
            <a:ext cx="1445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g            Fr.</a:t>
            </a:r>
          </a:p>
          <a:p>
            <a:endParaRPr lang="de-DE" dirty="0"/>
          </a:p>
          <a:p>
            <a:r>
              <a:rPr lang="de-DE" dirty="0"/>
              <a:t>285         4.90</a:t>
            </a:r>
          </a:p>
          <a:p>
            <a:endParaRPr lang="de-CH" dirty="0"/>
          </a:p>
          <a:p>
            <a:r>
              <a:rPr lang="de-CH" dirty="0"/>
              <a:t>100         1.72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62103B9-27FC-45ED-904C-41181656B786}"/>
              </a:ext>
            </a:extLst>
          </p:cNvPr>
          <p:cNvGrpSpPr/>
          <p:nvPr/>
        </p:nvGrpSpPr>
        <p:grpSpPr>
          <a:xfrm>
            <a:off x="4627793" y="3307230"/>
            <a:ext cx="885213" cy="457200"/>
            <a:chOff x="-251207" y="3285460"/>
            <a:chExt cx="885213" cy="457200"/>
          </a:xfrm>
        </p:grpSpPr>
        <p:sp>
          <p:nvSpPr>
            <p:cNvPr id="51" name="Pfeil: nach unten 50">
              <a:extLst>
                <a:ext uri="{FF2B5EF4-FFF2-40B4-BE49-F238E27FC236}">
                  <a16:creationId xmlns:a16="http://schemas.microsoft.com/office/drawing/2014/main" id="{941892E8-90BC-4A4A-9538-12C4571A46D5}"/>
                </a:ext>
              </a:extLst>
            </p:cNvPr>
            <p:cNvSpPr/>
            <p:nvPr/>
          </p:nvSpPr>
          <p:spPr>
            <a:xfrm>
              <a:off x="435935" y="3285460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8FA29F24-CABD-4B03-A6E6-99BCFDC65629}"/>
                </a:ext>
              </a:extLst>
            </p:cNvPr>
            <p:cNvSpPr txBox="1"/>
            <p:nvPr/>
          </p:nvSpPr>
          <p:spPr>
            <a:xfrm>
              <a:off x="-251207" y="3295065"/>
              <a:ext cx="88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: 2.85</a:t>
              </a:r>
              <a:endParaRPr lang="de-CH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4498F14-1596-47ED-9728-CC2B2AA9291E}"/>
              </a:ext>
            </a:extLst>
          </p:cNvPr>
          <p:cNvGrpSpPr/>
          <p:nvPr/>
        </p:nvGrpSpPr>
        <p:grpSpPr>
          <a:xfrm>
            <a:off x="6988308" y="3296974"/>
            <a:ext cx="919910" cy="457200"/>
            <a:chOff x="1989562" y="3275204"/>
            <a:chExt cx="919910" cy="457200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360D4029-E6AF-43A7-B7E4-94BD7301EEA7}"/>
                </a:ext>
              </a:extLst>
            </p:cNvPr>
            <p:cNvSpPr txBox="1"/>
            <p:nvPr/>
          </p:nvSpPr>
          <p:spPr>
            <a:xfrm>
              <a:off x="2113103" y="3285201"/>
              <a:ext cx="796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: 2.85</a:t>
              </a:r>
              <a:endParaRPr lang="de-CH" dirty="0"/>
            </a:p>
          </p:txBody>
        </p:sp>
        <p:sp>
          <p:nvSpPr>
            <p:cNvPr id="55" name="Pfeil: nach unten 54">
              <a:extLst>
                <a:ext uri="{FF2B5EF4-FFF2-40B4-BE49-F238E27FC236}">
                  <a16:creationId xmlns:a16="http://schemas.microsoft.com/office/drawing/2014/main" id="{FFBB57FC-696E-4F4D-A169-D570889D29CB}"/>
                </a:ext>
              </a:extLst>
            </p:cNvPr>
            <p:cNvSpPr/>
            <p:nvPr/>
          </p:nvSpPr>
          <p:spPr>
            <a:xfrm>
              <a:off x="1989562" y="3275204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9337707-D463-47BD-8DEE-C90DBBE4DE5F}"/>
              </a:ext>
            </a:extLst>
          </p:cNvPr>
          <p:cNvGrpSpPr/>
          <p:nvPr/>
        </p:nvGrpSpPr>
        <p:grpSpPr>
          <a:xfrm>
            <a:off x="5463464" y="2553072"/>
            <a:ext cx="1489297" cy="1477328"/>
            <a:chOff x="530034" y="2553072"/>
            <a:chExt cx="1489297" cy="1477328"/>
          </a:xfrm>
        </p:grpSpPr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D4B3C00A-07DD-4E72-89FA-22787CEE7271}"/>
                </a:ext>
              </a:extLst>
            </p:cNvPr>
            <p:cNvCxnSpPr>
              <a:stCxn id="49" idx="0"/>
              <a:endCxn id="49" idx="2"/>
            </p:cNvCxnSpPr>
            <p:nvPr/>
          </p:nvCxnSpPr>
          <p:spPr>
            <a:xfrm>
              <a:off x="1296745" y="2553072"/>
              <a:ext cx="0" cy="1477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A523B50-0B92-474C-BC1B-02A661246671}"/>
                </a:ext>
              </a:extLst>
            </p:cNvPr>
            <p:cNvCxnSpPr/>
            <p:nvPr/>
          </p:nvCxnSpPr>
          <p:spPr>
            <a:xfrm>
              <a:off x="530034" y="2945219"/>
              <a:ext cx="14892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hteck 58">
            <a:extLst>
              <a:ext uri="{FF2B5EF4-FFF2-40B4-BE49-F238E27FC236}">
                <a16:creationId xmlns:a16="http://schemas.microsoft.com/office/drawing/2014/main" id="{899E72F8-9656-433E-A84B-C000135ADE2B}"/>
              </a:ext>
            </a:extLst>
          </p:cNvPr>
          <p:cNvSpPr/>
          <p:nvPr/>
        </p:nvSpPr>
        <p:spPr>
          <a:xfrm>
            <a:off x="6283830" y="3670679"/>
            <a:ext cx="617100" cy="29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1" name="Objekt 60">
            <a:extLst>
              <a:ext uri="{FF2B5EF4-FFF2-40B4-BE49-F238E27FC236}">
                <a16:creationId xmlns:a16="http://schemas.microsoft.com/office/drawing/2014/main" id="{D6841DB5-CE3B-4183-B9AF-5E590E383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05267"/>
              </p:ext>
            </p:extLst>
          </p:nvPr>
        </p:nvGraphicFramePr>
        <p:xfrm>
          <a:off x="5056627" y="913027"/>
          <a:ext cx="1941896" cy="150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r:id="rId7" imgW="1651680" imgH="1276920" progId="">
                  <p:embed/>
                </p:oleObj>
              </mc:Choice>
              <mc:Fallback>
                <p:oleObj r:id="rId7" imgW="1651680" imgH="1276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6627" y="913027"/>
                        <a:ext cx="1941896" cy="1501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0DA5D642-7D85-4304-B22C-672D0EFBAF70}"/>
              </a:ext>
            </a:extLst>
          </p:cNvPr>
          <p:cNvSpPr txBox="1"/>
          <p:nvPr/>
        </p:nvSpPr>
        <p:spPr>
          <a:xfrm>
            <a:off x="956031" y="311249"/>
            <a:ext cx="23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Rechnerische Lösung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E841A2-A16D-4F3F-999A-71021DC86B65}"/>
              </a:ext>
            </a:extLst>
          </p:cNvPr>
          <p:cNvSpPr txBox="1"/>
          <p:nvPr/>
        </p:nvSpPr>
        <p:spPr>
          <a:xfrm>
            <a:off x="2587509" y="859557"/>
            <a:ext cx="102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300g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B723FF-5881-4883-B4CB-D2D20C8AD2CE}"/>
              </a:ext>
            </a:extLst>
          </p:cNvPr>
          <p:cNvSpPr txBox="1"/>
          <p:nvPr/>
        </p:nvSpPr>
        <p:spPr>
          <a:xfrm>
            <a:off x="5337545" y="4300917"/>
            <a:ext cx="1785257" cy="369332"/>
          </a:xfrm>
          <a:prstGeom prst="rect">
            <a:avLst/>
          </a:prstGeom>
          <a:solidFill>
            <a:srgbClr val="B6E2C9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1.72</a:t>
            </a:r>
            <a:r>
              <a:rPr lang="de-DE" dirty="0"/>
              <a:t>        Fr./100g</a:t>
            </a:r>
            <a:endParaRPr lang="de-CH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1BD2048-D965-4B23-9626-66032642088E}"/>
              </a:ext>
            </a:extLst>
          </p:cNvPr>
          <p:cNvSpPr txBox="1"/>
          <p:nvPr/>
        </p:nvSpPr>
        <p:spPr>
          <a:xfrm>
            <a:off x="6319810" y="6215408"/>
            <a:ext cx="506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Erkläre dir die Darstellung, bevor du weiterfährst.</a:t>
            </a:r>
          </a:p>
        </p:txBody>
      </p:sp>
    </p:spTree>
    <p:extLst>
      <p:ext uri="{BB962C8B-B14F-4D97-AF65-F5344CB8AC3E}">
        <p14:creationId xmlns:p14="http://schemas.microsoft.com/office/powerpoint/2010/main" val="2939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2"/>
      <p:bldP spid="44" grpId="0" animBg="1"/>
      <p:bldP spid="59" grpId="0" animBg="1"/>
      <p:bldP spid="6" grpId="1"/>
      <p:bldP spid="13" grpId="0" animBg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D14487B-D09B-4CB9-B9B1-A2AEC393FF2D}"/>
              </a:ext>
            </a:extLst>
          </p:cNvPr>
          <p:cNvSpPr/>
          <p:nvPr/>
        </p:nvSpPr>
        <p:spPr>
          <a:xfrm>
            <a:off x="319405" y="264736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U1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49E9DB-55E3-4999-A7D1-73087FA2AEAE}"/>
              </a:ext>
            </a:extLst>
          </p:cNvPr>
          <p:cNvSpPr txBox="1"/>
          <p:nvPr/>
        </p:nvSpPr>
        <p:spPr>
          <a:xfrm>
            <a:off x="956031" y="311249"/>
            <a:ext cx="23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Graphische Lösung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6DBDB6A-94E0-415A-A64E-B229F67BB7DE}"/>
              </a:ext>
            </a:extLst>
          </p:cNvPr>
          <p:cNvGrpSpPr/>
          <p:nvPr/>
        </p:nvGrpSpPr>
        <p:grpSpPr>
          <a:xfrm>
            <a:off x="1005950" y="1115589"/>
            <a:ext cx="2609412" cy="1616426"/>
            <a:chOff x="1005950" y="1115589"/>
            <a:chExt cx="2609412" cy="1616426"/>
          </a:xfrm>
        </p:grpSpPr>
        <p:graphicFrame>
          <p:nvGraphicFramePr>
            <p:cNvPr id="6" name="Objekt 5">
              <a:extLst>
                <a:ext uri="{FF2B5EF4-FFF2-40B4-BE49-F238E27FC236}">
                  <a16:creationId xmlns:a16="http://schemas.microsoft.com/office/drawing/2014/main" id="{B5CA3B3D-A364-4DE3-985C-AAE7A94392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826274"/>
                </p:ext>
              </p:extLst>
            </p:nvPr>
          </p:nvGraphicFramePr>
          <p:xfrm>
            <a:off x="1005950" y="1143571"/>
            <a:ext cx="2367450" cy="1588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1" r:id="rId3" imgW="1852920" imgH="1243440" progId="">
                    <p:embed/>
                  </p:oleObj>
                </mc:Choice>
                <mc:Fallback>
                  <p:oleObj r:id="rId3" imgW="1852920" imgH="1243440" progId="">
                    <p:embed/>
                    <p:pic>
                      <p:nvPicPr>
                        <p:cNvPr id="15" name="Objekt 14">
                          <a:extLst>
                            <a:ext uri="{FF2B5EF4-FFF2-40B4-BE49-F238E27FC236}">
                              <a16:creationId xmlns:a16="http://schemas.microsoft.com/office/drawing/2014/main" id="{AFAEB1D7-F433-4245-B6F7-A1537505F3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5950" y="1143571"/>
                          <a:ext cx="2367450" cy="15884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A102FB1-D5D1-40DF-8890-0DE1D48C11FD}"/>
                </a:ext>
              </a:extLst>
            </p:cNvPr>
            <p:cNvSpPr txBox="1"/>
            <p:nvPr/>
          </p:nvSpPr>
          <p:spPr>
            <a:xfrm>
              <a:off x="2587509" y="1115589"/>
              <a:ext cx="102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= 300g</a:t>
              </a:r>
              <a:endParaRPr lang="de-CH" dirty="0"/>
            </a:p>
          </p:txBody>
        </p:sp>
      </p:grp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25F242B4-DA04-4E8C-B531-90B592823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0737"/>
              </p:ext>
            </p:extLst>
          </p:nvPr>
        </p:nvGraphicFramePr>
        <p:xfrm>
          <a:off x="3511550" y="1061582"/>
          <a:ext cx="8445824" cy="429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r:id="rId5" imgW="5168160" imgH="2628360" progId="">
                  <p:embed/>
                </p:oleObj>
              </mc:Choice>
              <mc:Fallback>
                <p:oleObj r:id="rId5" imgW="5168160" imgH="2628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1550" y="1061582"/>
                        <a:ext cx="8445824" cy="429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aute 20">
            <a:extLst>
              <a:ext uri="{FF2B5EF4-FFF2-40B4-BE49-F238E27FC236}">
                <a16:creationId xmlns:a16="http://schemas.microsoft.com/office/drawing/2014/main" id="{72639A1E-7F2F-4C76-ABB3-C9E50ED5668C}"/>
              </a:ext>
            </a:extLst>
          </p:cNvPr>
          <p:cNvSpPr/>
          <p:nvPr/>
        </p:nvSpPr>
        <p:spPr>
          <a:xfrm>
            <a:off x="11186050" y="2683681"/>
            <a:ext cx="261257" cy="26125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699EB27-EDE6-4E5E-9F58-FB7F6B598896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796143" y="1484921"/>
            <a:ext cx="1305293" cy="1971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3A1570FA-3E19-4E35-AB33-FA0F0C2D8F2C}"/>
              </a:ext>
            </a:extLst>
          </p:cNvPr>
          <p:cNvCxnSpPr>
            <a:cxnSpLocks/>
          </p:cNvCxnSpPr>
          <p:nvPr/>
        </p:nvCxnSpPr>
        <p:spPr>
          <a:xfrm flipH="1">
            <a:off x="4197096" y="2814310"/>
            <a:ext cx="7119582" cy="2178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19F6950-EB02-476D-92CF-6D2BA1BB73D1}"/>
              </a:ext>
            </a:extLst>
          </p:cNvPr>
          <p:cNvCxnSpPr>
            <a:cxnSpLocks/>
          </p:cNvCxnSpPr>
          <p:nvPr/>
        </p:nvCxnSpPr>
        <p:spPr>
          <a:xfrm>
            <a:off x="4114800" y="4270550"/>
            <a:ext cx="24511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384DEB7-3E9F-41D5-85F3-00DEA58A507E}"/>
              </a:ext>
            </a:extLst>
          </p:cNvPr>
          <p:cNvSpPr txBox="1"/>
          <p:nvPr/>
        </p:nvSpPr>
        <p:spPr>
          <a:xfrm>
            <a:off x="3252603" y="4021066"/>
            <a:ext cx="120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Ca. 1.15</a:t>
            </a:r>
            <a:endParaRPr lang="de-CH" dirty="0">
              <a:solidFill>
                <a:srgbClr val="FF0000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C39301E-C03E-4742-AE37-EDDB017D2249}"/>
              </a:ext>
            </a:extLst>
          </p:cNvPr>
          <p:cNvGrpSpPr/>
          <p:nvPr/>
        </p:nvGrpSpPr>
        <p:grpSpPr>
          <a:xfrm>
            <a:off x="6296025" y="1272032"/>
            <a:ext cx="533400" cy="4085092"/>
            <a:chOff x="6296025" y="1272032"/>
            <a:chExt cx="533400" cy="4085092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6A543C9-3B2B-45EE-8BE7-1E537F6571FD}"/>
                </a:ext>
              </a:extLst>
            </p:cNvPr>
            <p:cNvCxnSpPr/>
            <p:nvPr/>
          </p:nvCxnSpPr>
          <p:spPr>
            <a:xfrm>
              <a:off x="6565900" y="1272032"/>
              <a:ext cx="0" cy="3784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47DA72CA-A42D-4A99-93A2-8028FDD8684D}"/>
                </a:ext>
              </a:extLst>
            </p:cNvPr>
            <p:cNvSpPr/>
            <p:nvPr/>
          </p:nvSpPr>
          <p:spPr>
            <a:xfrm>
              <a:off x="6296025" y="5056632"/>
              <a:ext cx="533400" cy="30049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48D4AB-266E-4925-B10F-47AE5E6FAE41}"/>
              </a:ext>
            </a:extLst>
          </p:cNvPr>
          <p:cNvGrpSpPr/>
          <p:nvPr/>
        </p:nvGrpSpPr>
        <p:grpSpPr>
          <a:xfrm>
            <a:off x="878233" y="3327454"/>
            <a:ext cx="2470648" cy="1524844"/>
            <a:chOff x="878233" y="3033536"/>
            <a:chExt cx="2470648" cy="1524844"/>
          </a:xfrm>
        </p:grpSpPr>
        <p:graphicFrame>
          <p:nvGraphicFramePr>
            <p:cNvPr id="16" name="Objekt 15">
              <a:extLst>
                <a:ext uri="{FF2B5EF4-FFF2-40B4-BE49-F238E27FC236}">
                  <a16:creationId xmlns:a16="http://schemas.microsoft.com/office/drawing/2014/main" id="{EE1D3718-519E-4A8F-B3DD-ABB8F54353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0330788"/>
                </p:ext>
              </p:extLst>
            </p:nvPr>
          </p:nvGraphicFramePr>
          <p:xfrm>
            <a:off x="878233" y="3057145"/>
            <a:ext cx="1941896" cy="1501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3" r:id="rId7" imgW="1651680" imgH="1276920" progId="">
                    <p:embed/>
                  </p:oleObj>
                </mc:Choice>
                <mc:Fallback>
                  <p:oleObj r:id="rId7" imgW="1651680" imgH="1276920" progId="">
                    <p:embed/>
                    <p:pic>
                      <p:nvPicPr>
                        <p:cNvPr id="61" name="Objekt 60">
                          <a:extLst>
                            <a:ext uri="{FF2B5EF4-FFF2-40B4-BE49-F238E27FC236}">
                              <a16:creationId xmlns:a16="http://schemas.microsoft.com/office/drawing/2014/main" id="{D6841DB5-CE3B-4183-B9AF-5E590E3838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78233" y="3057145"/>
                          <a:ext cx="1941896" cy="1501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EFC8F1A-8A4D-4A25-82D4-33F37D7A05DE}"/>
                </a:ext>
              </a:extLst>
            </p:cNvPr>
            <p:cNvSpPr txBox="1"/>
            <p:nvPr/>
          </p:nvSpPr>
          <p:spPr>
            <a:xfrm>
              <a:off x="2321028" y="3033536"/>
              <a:ext cx="102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= 285g</a:t>
              </a:r>
              <a:endParaRPr lang="de-CH" dirty="0"/>
            </a:p>
          </p:txBody>
        </p:sp>
      </p:grp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6B12053-8F94-420B-A737-09E8AC66A61F}"/>
              </a:ext>
            </a:extLst>
          </p:cNvPr>
          <p:cNvCxnSpPr>
            <a:cxnSpLocks/>
          </p:cNvCxnSpPr>
          <p:nvPr/>
        </p:nvCxnSpPr>
        <p:spPr>
          <a:xfrm flipV="1">
            <a:off x="1482528" y="3593565"/>
            <a:ext cx="1538990" cy="15550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aute 23">
            <a:extLst>
              <a:ext uri="{FF2B5EF4-FFF2-40B4-BE49-F238E27FC236}">
                <a16:creationId xmlns:a16="http://schemas.microsoft.com/office/drawing/2014/main" id="{B136AE22-846B-4883-B464-D6F98CC33E09}"/>
              </a:ext>
            </a:extLst>
          </p:cNvPr>
          <p:cNvSpPr/>
          <p:nvPr/>
        </p:nvSpPr>
        <p:spPr>
          <a:xfrm>
            <a:off x="10976500" y="1807382"/>
            <a:ext cx="261257" cy="261257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6B50DAA-3C50-4BD5-B477-243569A7E4C6}"/>
              </a:ext>
            </a:extLst>
          </p:cNvPr>
          <p:cNvCxnSpPr>
            <a:cxnSpLocks/>
          </p:cNvCxnSpPr>
          <p:nvPr/>
        </p:nvCxnSpPr>
        <p:spPr>
          <a:xfrm flipH="1">
            <a:off x="4197096" y="1937793"/>
            <a:ext cx="6910032" cy="305352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ABA5742-76B8-499B-9B87-71BF37A4E986}"/>
              </a:ext>
            </a:extLst>
          </p:cNvPr>
          <p:cNvCxnSpPr>
            <a:cxnSpLocks/>
          </p:cNvCxnSpPr>
          <p:nvPr/>
        </p:nvCxnSpPr>
        <p:spPr>
          <a:xfrm>
            <a:off x="4118350" y="3933857"/>
            <a:ext cx="2451100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61AF736-31E4-42EA-92A7-4CCC9CCEA84E}"/>
              </a:ext>
            </a:extLst>
          </p:cNvPr>
          <p:cNvSpPr txBox="1"/>
          <p:nvPr/>
        </p:nvSpPr>
        <p:spPr>
          <a:xfrm>
            <a:off x="3249054" y="3755312"/>
            <a:ext cx="120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92D050"/>
                </a:solidFill>
              </a:rPr>
              <a:t>Ca. 1.70</a:t>
            </a:r>
            <a:endParaRPr lang="de-CH" dirty="0">
              <a:solidFill>
                <a:srgbClr val="92D05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22BA7A9-9E26-43D9-9DBD-C01C7C24C1CE}"/>
              </a:ext>
            </a:extLst>
          </p:cNvPr>
          <p:cNvSpPr/>
          <p:nvPr/>
        </p:nvSpPr>
        <p:spPr>
          <a:xfrm>
            <a:off x="2048540" y="1171923"/>
            <a:ext cx="535420" cy="250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6EBCD31-C13A-42BA-9D99-9DD766CB5C19}"/>
              </a:ext>
            </a:extLst>
          </p:cNvPr>
          <p:cNvGrpSpPr/>
          <p:nvPr/>
        </p:nvGrpSpPr>
        <p:grpSpPr>
          <a:xfrm>
            <a:off x="5306550" y="3104616"/>
            <a:ext cx="4895019" cy="1616911"/>
            <a:chOff x="5306550" y="3104616"/>
            <a:chExt cx="4895019" cy="1616911"/>
          </a:xfrm>
        </p:grpSpPr>
        <p:sp>
          <p:nvSpPr>
            <p:cNvPr id="30" name="Raute 29">
              <a:extLst>
                <a:ext uri="{FF2B5EF4-FFF2-40B4-BE49-F238E27FC236}">
                  <a16:creationId xmlns:a16="http://schemas.microsoft.com/office/drawing/2014/main" id="{F2B4BBBE-886A-4CA5-964A-6A6A9B1E32E5}"/>
                </a:ext>
              </a:extLst>
            </p:cNvPr>
            <p:cNvSpPr/>
            <p:nvPr/>
          </p:nvSpPr>
          <p:spPr>
            <a:xfrm>
              <a:off x="7666288" y="3833748"/>
              <a:ext cx="151139" cy="15113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" name="Raute 33">
              <a:extLst>
                <a:ext uri="{FF2B5EF4-FFF2-40B4-BE49-F238E27FC236}">
                  <a16:creationId xmlns:a16="http://schemas.microsoft.com/office/drawing/2014/main" id="{00CA616B-2906-42A9-A94D-F8B35B52310D}"/>
                </a:ext>
              </a:extLst>
            </p:cNvPr>
            <p:cNvSpPr/>
            <p:nvPr/>
          </p:nvSpPr>
          <p:spPr>
            <a:xfrm>
              <a:off x="6493507" y="4202068"/>
              <a:ext cx="151139" cy="15113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5" name="Raute 34">
              <a:extLst>
                <a:ext uri="{FF2B5EF4-FFF2-40B4-BE49-F238E27FC236}">
                  <a16:creationId xmlns:a16="http://schemas.microsoft.com/office/drawing/2014/main" id="{8DBB67C2-757E-4C31-9317-362CB8D88685}"/>
                </a:ext>
              </a:extLst>
            </p:cNvPr>
            <p:cNvSpPr/>
            <p:nvPr/>
          </p:nvSpPr>
          <p:spPr>
            <a:xfrm>
              <a:off x="5306550" y="4570388"/>
              <a:ext cx="151139" cy="15113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7" name="Raute 36">
              <a:extLst>
                <a:ext uri="{FF2B5EF4-FFF2-40B4-BE49-F238E27FC236}">
                  <a16:creationId xmlns:a16="http://schemas.microsoft.com/office/drawing/2014/main" id="{6ABEAE32-672A-44AA-9BC5-4A8B269540A9}"/>
                </a:ext>
              </a:extLst>
            </p:cNvPr>
            <p:cNvSpPr/>
            <p:nvPr/>
          </p:nvSpPr>
          <p:spPr>
            <a:xfrm>
              <a:off x="8865447" y="3462094"/>
              <a:ext cx="151139" cy="15113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Raute 37">
              <a:extLst>
                <a:ext uri="{FF2B5EF4-FFF2-40B4-BE49-F238E27FC236}">
                  <a16:creationId xmlns:a16="http://schemas.microsoft.com/office/drawing/2014/main" id="{4A1A6113-CC4F-40C9-BC3C-26FE77D672A6}"/>
                </a:ext>
              </a:extLst>
            </p:cNvPr>
            <p:cNvSpPr/>
            <p:nvPr/>
          </p:nvSpPr>
          <p:spPr>
            <a:xfrm>
              <a:off x="10050430" y="3104616"/>
              <a:ext cx="151139" cy="15113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F72491-D22F-4A44-8A96-1DA2D91C9B04}"/>
              </a:ext>
            </a:extLst>
          </p:cNvPr>
          <p:cNvGrpSpPr/>
          <p:nvPr/>
        </p:nvGrpSpPr>
        <p:grpSpPr>
          <a:xfrm>
            <a:off x="5511596" y="2473566"/>
            <a:ext cx="4277735" cy="1971521"/>
            <a:chOff x="5511596" y="2473566"/>
            <a:chExt cx="4277735" cy="1971521"/>
          </a:xfrm>
        </p:grpSpPr>
        <p:sp>
          <p:nvSpPr>
            <p:cNvPr id="39" name="Raute 38">
              <a:extLst>
                <a:ext uri="{FF2B5EF4-FFF2-40B4-BE49-F238E27FC236}">
                  <a16:creationId xmlns:a16="http://schemas.microsoft.com/office/drawing/2014/main" id="{5F2672D4-F6A1-4498-91C3-8F002C385F39}"/>
                </a:ext>
              </a:extLst>
            </p:cNvPr>
            <p:cNvSpPr/>
            <p:nvPr/>
          </p:nvSpPr>
          <p:spPr>
            <a:xfrm>
              <a:off x="5511596" y="4293948"/>
              <a:ext cx="151139" cy="151139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Raute 39">
              <a:extLst>
                <a:ext uri="{FF2B5EF4-FFF2-40B4-BE49-F238E27FC236}">
                  <a16:creationId xmlns:a16="http://schemas.microsoft.com/office/drawing/2014/main" id="{B3A166BD-51AF-490F-B886-3357B78A080C}"/>
                </a:ext>
              </a:extLst>
            </p:cNvPr>
            <p:cNvSpPr/>
            <p:nvPr/>
          </p:nvSpPr>
          <p:spPr>
            <a:xfrm>
              <a:off x="6890778" y="3679923"/>
              <a:ext cx="151139" cy="151139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Raute 41">
              <a:extLst>
                <a:ext uri="{FF2B5EF4-FFF2-40B4-BE49-F238E27FC236}">
                  <a16:creationId xmlns:a16="http://schemas.microsoft.com/office/drawing/2014/main" id="{50E66BF7-E478-4DA8-A1A9-14DDEC0D42D0}"/>
                </a:ext>
              </a:extLst>
            </p:cNvPr>
            <p:cNvSpPr/>
            <p:nvPr/>
          </p:nvSpPr>
          <p:spPr>
            <a:xfrm>
              <a:off x="8265750" y="3076989"/>
              <a:ext cx="151139" cy="151139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5" name="Raute 44">
              <a:extLst>
                <a:ext uri="{FF2B5EF4-FFF2-40B4-BE49-F238E27FC236}">
                  <a16:creationId xmlns:a16="http://schemas.microsoft.com/office/drawing/2014/main" id="{B5D75A9E-DE24-463B-9967-7824B9EB8086}"/>
                </a:ext>
              </a:extLst>
            </p:cNvPr>
            <p:cNvSpPr/>
            <p:nvPr/>
          </p:nvSpPr>
          <p:spPr>
            <a:xfrm>
              <a:off x="9638192" y="2473566"/>
              <a:ext cx="151139" cy="151139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85232C2-A280-4A6F-8BE4-2F43EC7497A1}"/>
              </a:ext>
            </a:extLst>
          </p:cNvPr>
          <p:cNvGrpSpPr/>
          <p:nvPr/>
        </p:nvGrpSpPr>
        <p:grpSpPr>
          <a:xfrm>
            <a:off x="11249246" y="5977590"/>
            <a:ext cx="615986" cy="615986"/>
            <a:chOff x="882502" y="5741581"/>
            <a:chExt cx="615986" cy="615986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867E0520-F16C-41E6-B3C0-DB0D1ACD491A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Gleichschenkliges Dreieck 48">
              <a:extLst>
                <a:ext uri="{FF2B5EF4-FFF2-40B4-BE49-F238E27FC236}">
                  <a16:creationId xmlns:a16="http://schemas.microsoft.com/office/drawing/2014/main" id="{13EF840B-79AA-4187-B6EF-64721F45E95E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D66018CB-5F97-4E41-8D06-245F172A6537}"/>
              </a:ext>
            </a:extLst>
          </p:cNvPr>
          <p:cNvSpPr txBox="1"/>
          <p:nvPr/>
        </p:nvSpPr>
        <p:spPr>
          <a:xfrm>
            <a:off x="6096000" y="5983914"/>
            <a:ext cx="512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Erkläre dir, was du siehst. </a:t>
            </a:r>
          </a:p>
          <a:p>
            <a:r>
              <a:rPr lang="de-DE" b="1" dirty="0">
                <a:solidFill>
                  <a:schemeClr val="accent1"/>
                </a:solidFill>
              </a:rPr>
              <a:t>Mit der Vorwärtstaste kannst du dann weiterfahren.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DD955695-4D69-4AB9-8FE6-E3C84073A0B9}"/>
              </a:ext>
            </a:extLst>
          </p:cNvPr>
          <p:cNvSpPr/>
          <p:nvPr/>
        </p:nvSpPr>
        <p:spPr>
          <a:xfrm>
            <a:off x="1860684" y="3361986"/>
            <a:ext cx="535420" cy="2501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D77207B-47A2-4893-95EA-FA53E1363744}"/>
              </a:ext>
            </a:extLst>
          </p:cNvPr>
          <p:cNvSpPr/>
          <p:nvPr/>
        </p:nvSpPr>
        <p:spPr>
          <a:xfrm>
            <a:off x="6494732" y="4205732"/>
            <a:ext cx="142336" cy="14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46915F7-7D88-4E35-B36F-9D8AFBCCF747}"/>
              </a:ext>
            </a:extLst>
          </p:cNvPr>
          <p:cNvSpPr/>
          <p:nvPr/>
        </p:nvSpPr>
        <p:spPr>
          <a:xfrm>
            <a:off x="6499777" y="3859414"/>
            <a:ext cx="142336" cy="14233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CDA80EB-3AD0-4D6A-8FF3-1AC7E0E176CF}"/>
              </a:ext>
            </a:extLst>
          </p:cNvPr>
          <p:cNvSpPr txBox="1"/>
          <p:nvPr/>
        </p:nvSpPr>
        <p:spPr>
          <a:xfrm>
            <a:off x="1093247" y="4857997"/>
            <a:ext cx="19282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Ca. 1.70 Fr./100g</a:t>
            </a:r>
            <a:endParaRPr lang="de-CH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9610318-05A5-44A5-B370-BE8C23055D7C}"/>
              </a:ext>
            </a:extLst>
          </p:cNvPr>
          <p:cNvSpPr txBox="1"/>
          <p:nvPr/>
        </p:nvSpPr>
        <p:spPr>
          <a:xfrm>
            <a:off x="1191165" y="2646737"/>
            <a:ext cx="19282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Ca. 1.15 Fr./100g</a:t>
            </a:r>
            <a:endParaRPr lang="de-CH" dirty="0"/>
          </a:p>
        </p:txBody>
      </p:sp>
      <p:sp>
        <p:nvSpPr>
          <p:cNvPr id="2" name="Textfeld 1">
            <a:hlinkClick r:id="rId9" action="ppaction://hlinksldjump"/>
            <a:extLst>
              <a:ext uri="{FF2B5EF4-FFF2-40B4-BE49-F238E27FC236}">
                <a16:creationId xmlns:a16="http://schemas.microsoft.com/office/drawing/2014/main" id="{4F315784-FB72-4124-8EF6-A7046018545F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  <p:bldP spid="24" grpId="0" animBg="1"/>
      <p:bldP spid="29" grpId="0"/>
      <p:bldP spid="10" grpId="1" animBg="1"/>
      <p:bldP spid="50" grpId="0"/>
      <p:bldP spid="50" grpId="1"/>
      <p:bldP spid="50" grpId="2"/>
      <p:bldP spid="50" grpId="3"/>
      <p:bldP spid="51" grpId="0" animBg="1"/>
      <p:bldP spid="32" grpId="0" animBg="1"/>
      <p:bldP spid="27" grpId="0" animBg="1"/>
      <p:bldP spid="52" grpId="0" animBg="1"/>
      <p:bldP spid="4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06BDD66-BA22-4432-B013-96B04D85A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935655"/>
              </p:ext>
            </p:extLst>
          </p:nvPr>
        </p:nvGraphicFramePr>
        <p:xfrm>
          <a:off x="4334365" y="1187450"/>
          <a:ext cx="7961313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r:id="rId3" imgW="7961760" imgH="4482360" progId="">
                  <p:embed/>
                </p:oleObj>
              </mc:Choice>
              <mc:Fallback>
                <p:oleObj r:id="rId3" imgW="7961760" imgH="448236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106BDD66-BA22-4432-B013-96B04D85A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4365" y="1187450"/>
                        <a:ext cx="7961313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58826BD-BB6E-49E5-B19A-569B9F9886E7}"/>
              </a:ext>
            </a:extLst>
          </p:cNvPr>
          <p:cNvSpPr/>
          <p:nvPr/>
        </p:nvSpPr>
        <p:spPr>
          <a:xfrm>
            <a:off x="319405" y="264736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U2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597597F-DD3C-4E1A-B430-80F72B9DF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664" y="979035"/>
          <a:ext cx="2047422" cy="226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r:id="rId5" imgW="2679120" imgH="2958480" progId="">
                  <p:embed/>
                </p:oleObj>
              </mc:Choice>
              <mc:Fallback>
                <p:oleObj r:id="rId5" imgW="2679120" imgH="2958480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C597597F-DD3C-4E1A-B430-80F72B9DF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664" y="979035"/>
                        <a:ext cx="2047422" cy="2260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6EF4B90-228B-4F3F-AC2C-DF50297B2AD2}"/>
              </a:ext>
            </a:extLst>
          </p:cNvPr>
          <p:cNvSpPr txBox="1"/>
          <p:nvPr/>
        </p:nvSpPr>
        <p:spPr>
          <a:xfrm>
            <a:off x="2008904" y="2379781"/>
            <a:ext cx="2474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Fr.       Portionen</a:t>
            </a:r>
          </a:p>
          <a:p>
            <a:endParaRPr lang="de-DE" dirty="0"/>
          </a:p>
          <a:p>
            <a:r>
              <a:rPr lang="de-DE" dirty="0"/>
              <a:t>  6.95        3        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  2.32        1</a:t>
            </a:r>
          </a:p>
          <a:p>
            <a:endParaRPr lang="de-DE" dirty="0"/>
          </a:p>
          <a:p>
            <a:r>
              <a:rPr lang="de-DE" dirty="0"/>
              <a:t>  100        </a:t>
            </a:r>
            <a:r>
              <a:rPr lang="de-CH" dirty="0"/>
              <a:t>43.1</a:t>
            </a:r>
            <a:endParaRPr lang="de-DE" dirty="0"/>
          </a:p>
          <a:p>
            <a:r>
              <a:rPr lang="de-CH" dirty="0"/>
              <a:t>          </a:t>
            </a:r>
          </a:p>
          <a:p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C5FEE20-361D-406C-809C-6163EF86C328}"/>
              </a:ext>
            </a:extLst>
          </p:cNvPr>
          <p:cNvGrpSpPr/>
          <p:nvPr/>
        </p:nvGrpSpPr>
        <p:grpSpPr>
          <a:xfrm>
            <a:off x="3458243" y="3742756"/>
            <a:ext cx="852518" cy="466645"/>
            <a:chOff x="1989562" y="3265759"/>
            <a:chExt cx="852518" cy="46664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0C2733B-9F94-4C2E-B440-6FCA07483520}"/>
                </a:ext>
              </a:extLst>
            </p:cNvPr>
            <p:cNvSpPr txBox="1"/>
            <p:nvPr/>
          </p:nvSpPr>
          <p:spPr>
            <a:xfrm>
              <a:off x="2058673" y="3265759"/>
              <a:ext cx="783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ym typeface="Wingdings" panose="05000000000000000000" pitchFamily="2" charset="2"/>
                </a:rPr>
                <a:t> 43.1</a:t>
              </a:r>
              <a:endParaRPr lang="de-CH" dirty="0"/>
            </a:p>
          </p:txBody>
        </p:sp>
        <p:sp>
          <p:nvSpPr>
            <p:cNvPr id="13" name="Pfeil: nach unten 12">
              <a:extLst>
                <a:ext uri="{FF2B5EF4-FFF2-40B4-BE49-F238E27FC236}">
                  <a16:creationId xmlns:a16="http://schemas.microsoft.com/office/drawing/2014/main" id="{6C0B19D5-DD0C-41BA-AECB-A452BF44241E}"/>
                </a:ext>
              </a:extLst>
            </p:cNvPr>
            <p:cNvSpPr/>
            <p:nvPr/>
          </p:nvSpPr>
          <p:spPr>
            <a:xfrm>
              <a:off x="1989562" y="3275204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0FC1A77-C3B7-4300-9229-DB74727CB86A}"/>
              </a:ext>
            </a:extLst>
          </p:cNvPr>
          <p:cNvGrpSpPr/>
          <p:nvPr/>
        </p:nvGrpSpPr>
        <p:grpSpPr>
          <a:xfrm>
            <a:off x="2119360" y="2426636"/>
            <a:ext cx="1630137" cy="2068732"/>
            <a:chOff x="291220" y="2966674"/>
            <a:chExt cx="1630137" cy="206873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3A7A449F-939F-476B-BEF4-B37E74F0B06C}"/>
                </a:ext>
              </a:extLst>
            </p:cNvPr>
            <p:cNvCxnSpPr>
              <a:cxnSpLocks/>
            </p:cNvCxnSpPr>
            <p:nvPr/>
          </p:nvCxnSpPr>
          <p:spPr>
            <a:xfrm>
              <a:off x="969459" y="2966674"/>
              <a:ext cx="0" cy="2068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9B9B10F-3E96-44DE-A04D-CAF2D3BF505E}"/>
                </a:ext>
              </a:extLst>
            </p:cNvPr>
            <p:cNvCxnSpPr>
              <a:cxnSpLocks/>
            </p:cNvCxnSpPr>
            <p:nvPr/>
          </p:nvCxnSpPr>
          <p:spPr>
            <a:xfrm>
              <a:off x="291220" y="3347991"/>
              <a:ext cx="16301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14AA39C2-47FE-422E-91D8-87825DBE3E14}"/>
              </a:ext>
            </a:extLst>
          </p:cNvPr>
          <p:cNvSpPr/>
          <p:nvPr/>
        </p:nvSpPr>
        <p:spPr>
          <a:xfrm>
            <a:off x="2052448" y="3546825"/>
            <a:ext cx="617100" cy="24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E283EA-9AF1-40AB-82D8-25D29C6FC78C}"/>
              </a:ext>
            </a:extLst>
          </p:cNvPr>
          <p:cNvSpPr txBox="1"/>
          <p:nvPr/>
        </p:nvSpPr>
        <p:spPr>
          <a:xfrm>
            <a:off x="1995804" y="1091036"/>
            <a:ext cx="1889579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700" b="1" dirty="0"/>
              <a:t>3 Portionen à 45 g</a:t>
            </a:r>
            <a:endParaRPr lang="de-CH" sz="1700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0F464D4-94D4-44F2-8E29-864B9F90010D}"/>
              </a:ext>
            </a:extLst>
          </p:cNvPr>
          <p:cNvSpPr txBox="1"/>
          <p:nvPr/>
        </p:nvSpPr>
        <p:spPr>
          <a:xfrm>
            <a:off x="1209830" y="4747663"/>
            <a:ext cx="181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 : 2.32 = 43.1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DD135B-6734-4E33-B6BF-A9EB9503AECC}"/>
              </a:ext>
            </a:extLst>
          </p:cNvPr>
          <p:cNvSpPr txBox="1"/>
          <p:nvPr/>
        </p:nvSpPr>
        <p:spPr>
          <a:xfrm>
            <a:off x="2617824" y="5279471"/>
            <a:ext cx="181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Ca. 43 Portionen</a:t>
            </a:r>
            <a:endParaRPr lang="de-CH" dirty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B389665-53E7-4D8D-BC54-D7DB1211DE2A}"/>
              </a:ext>
            </a:extLst>
          </p:cNvPr>
          <p:cNvSpPr/>
          <p:nvPr/>
        </p:nvSpPr>
        <p:spPr>
          <a:xfrm>
            <a:off x="2841110" y="5126666"/>
            <a:ext cx="3580532" cy="943096"/>
          </a:xfrm>
          <a:custGeom>
            <a:avLst/>
            <a:gdLst>
              <a:gd name="connsiteX0" fmla="*/ 135656 w 3857115"/>
              <a:gd name="connsiteY0" fmla="*/ 561975 h 773289"/>
              <a:gd name="connsiteX1" fmla="*/ 116606 w 3857115"/>
              <a:gd name="connsiteY1" fmla="*/ 762000 h 773289"/>
              <a:gd name="connsiteX2" fmla="*/ 3545606 w 3857115"/>
              <a:gd name="connsiteY2" fmla="*/ 666750 h 773289"/>
              <a:gd name="connsiteX3" fmla="*/ 3698006 w 3857115"/>
              <a:gd name="connsiteY3" fmla="*/ 0 h 773289"/>
              <a:gd name="connsiteX4" fmla="*/ 3698006 w 3857115"/>
              <a:gd name="connsiteY4" fmla="*/ 0 h 773289"/>
              <a:gd name="connsiteX0" fmla="*/ 68254 w 3755784"/>
              <a:gd name="connsiteY0" fmla="*/ 561975 h 743896"/>
              <a:gd name="connsiteX1" fmla="*/ 523724 w 3755784"/>
              <a:gd name="connsiteY1" fmla="*/ 743896 h 743896"/>
              <a:gd name="connsiteX2" fmla="*/ 3478204 w 3755784"/>
              <a:gd name="connsiteY2" fmla="*/ 666750 h 743896"/>
              <a:gd name="connsiteX3" fmla="*/ 3630604 w 3755784"/>
              <a:gd name="connsiteY3" fmla="*/ 0 h 743896"/>
              <a:gd name="connsiteX4" fmla="*/ 3630604 w 3755784"/>
              <a:gd name="connsiteY4" fmla="*/ 0 h 743896"/>
              <a:gd name="connsiteX0" fmla="*/ 68254 w 3755784"/>
              <a:gd name="connsiteY0" fmla="*/ 561975 h 743896"/>
              <a:gd name="connsiteX1" fmla="*/ 523725 w 3755784"/>
              <a:gd name="connsiteY1" fmla="*/ 743896 h 743896"/>
              <a:gd name="connsiteX2" fmla="*/ 3478204 w 3755784"/>
              <a:gd name="connsiteY2" fmla="*/ 666750 h 743896"/>
              <a:gd name="connsiteX3" fmla="*/ 3630604 w 3755784"/>
              <a:gd name="connsiteY3" fmla="*/ 0 h 743896"/>
              <a:gd name="connsiteX4" fmla="*/ 3630604 w 3755784"/>
              <a:gd name="connsiteY4" fmla="*/ 0 h 743896"/>
              <a:gd name="connsiteX0" fmla="*/ 68254 w 3755784"/>
              <a:gd name="connsiteY0" fmla="*/ 561975 h 743896"/>
              <a:gd name="connsiteX1" fmla="*/ 523725 w 3755784"/>
              <a:gd name="connsiteY1" fmla="*/ 743896 h 743896"/>
              <a:gd name="connsiteX2" fmla="*/ 3478204 w 3755784"/>
              <a:gd name="connsiteY2" fmla="*/ 666750 h 743896"/>
              <a:gd name="connsiteX3" fmla="*/ 3630604 w 3755784"/>
              <a:gd name="connsiteY3" fmla="*/ 0 h 743896"/>
              <a:gd name="connsiteX4" fmla="*/ 3630604 w 3755784"/>
              <a:gd name="connsiteY4" fmla="*/ 0 h 743896"/>
              <a:gd name="connsiteX0" fmla="*/ 95203 w 3801962"/>
              <a:gd name="connsiteY0" fmla="*/ 561975 h 731329"/>
              <a:gd name="connsiteX1" fmla="*/ 281059 w 3801962"/>
              <a:gd name="connsiteY1" fmla="*/ 716739 h 731329"/>
              <a:gd name="connsiteX2" fmla="*/ 3505153 w 3801962"/>
              <a:gd name="connsiteY2" fmla="*/ 666750 h 731329"/>
              <a:gd name="connsiteX3" fmla="*/ 3657553 w 3801962"/>
              <a:gd name="connsiteY3" fmla="*/ 0 h 731329"/>
              <a:gd name="connsiteX4" fmla="*/ 3657553 w 3801962"/>
              <a:gd name="connsiteY4" fmla="*/ 0 h 731329"/>
              <a:gd name="connsiteX0" fmla="*/ 263542 w 3894809"/>
              <a:gd name="connsiteY0" fmla="*/ 462400 h 749444"/>
              <a:gd name="connsiteX1" fmla="*/ 373906 w 3894809"/>
              <a:gd name="connsiteY1" fmla="*/ 716739 h 749444"/>
              <a:gd name="connsiteX2" fmla="*/ 3598000 w 3894809"/>
              <a:gd name="connsiteY2" fmla="*/ 666750 h 749444"/>
              <a:gd name="connsiteX3" fmla="*/ 3750400 w 3894809"/>
              <a:gd name="connsiteY3" fmla="*/ 0 h 749444"/>
              <a:gd name="connsiteX4" fmla="*/ 3750400 w 3894809"/>
              <a:gd name="connsiteY4" fmla="*/ 0 h 749444"/>
              <a:gd name="connsiteX0" fmla="*/ 107295 w 3703312"/>
              <a:gd name="connsiteY0" fmla="*/ 462400 h 773769"/>
              <a:gd name="connsiteX1" fmla="*/ 713749 w 3703312"/>
              <a:gd name="connsiteY1" fmla="*/ 752947 h 773769"/>
              <a:gd name="connsiteX2" fmla="*/ 3441753 w 3703312"/>
              <a:gd name="connsiteY2" fmla="*/ 666750 h 773769"/>
              <a:gd name="connsiteX3" fmla="*/ 3594153 w 3703312"/>
              <a:gd name="connsiteY3" fmla="*/ 0 h 773769"/>
              <a:gd name="connsiteX4" fmla="*/ 3594153 w 3703312"/>
              <a:gd name="connsiteY4" fmla="*/ 0 h 773769"/>
              <a:gd name="connsiteX0" fmla="*/ 64997 w 3631719"/>
              <a:gd name="connsiteY0" fmla="*/ 462400 h 802920"/>
              <a:gd name="connsiteX1" fmla="*/ 1092049 w 3631719"/>
              <a:gd name="connsiteY1" fmla="*/ 789156 h 802920"/>
              <a:gd name="connsiteX2" fmla="*/ 3399455 w 3631719"/>
              <a:gd name="connsiteY2" fmla="*/ 666750 h 802920"/>
              <a:gd name="connsiteX3" fmla="*/ 3551855 w 3631719"/>
              <a:gd name="connsiteY3" fmla="*/ 0 h 802920"/>
              <a:gd name="connsiteX4" fmla="*/ 3551855 w 3631719"/>
              <a:gd name="connsiteY4" fmla="*/ 0 h 8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719" h="802920">
                <a:moveTo>
                  <a:pt x="64997" y="462400"/>
                </a:moveTo>
                <a:cubicBezTo>
                  <a:pt x="-228691" y="553681"/>
                  <a:pt x="536306" y="755098"/>
                  <a:pt x="1092049" y="789156"/>
                </a:cubicBezTo>
                <a:cubicBezTo>
                  <a:pt x="1647792" y="823214"/>
                  <a:pt x="2989487" y="798276"/>
                  <a:pt x="3399455" y="666750"/>
                </a:cubicBezTo>
                <a:cubicBezTo>
                  <a:pt x="3809423" y="535224"/>
                  <a:pt x="3551855" y="0"/>
                  <a:pt x="3551855" y="0"/>
                </a:cubicBezTo>
                <a:lnTo>
                  <a:pt x="3551855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D33A9F8-030C-4E9B-8604-2FAB92F0200A}"/>
              </a:ext>
            </a:extLst>
          </p:cNvPr>
          <p:cNvSpPr/>
          <p:nvPr/>
        </p:nvSpPr>
        <p:spPr>
          <a:xfrm>
            <a:off x="6295644" y="3056319"/>
            <a:ext cx="123444" cy="1234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8C2F9A3-A157-4DE0-AFFF-341955A0617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357366" y="3179763"/>
            <a:ext cx="0" cy="19372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8D33023-BD62-4A2D-A409-B826B8AED723}"/>
              </a:ext>
            </a:extLst>
          </p:cNvPr>
          <p:cNvCxnSpPr>
            <a:cxnSpLocks/>
            <a:stCxn id="29" idx="1"/>
            <a:endCxn id="29" idx="1"/>
          </p:cNvCxnSpPr>
          <p:nvPr/>
        </p:nvCxnSpPr>
        <p:spPr>
          <a:xfrm>
            <a:off x="6295644" y="31180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964DEC9-5778-4419-B886-A241F79898AD}"/>
              </a:ext>
            </a:extLst>
          </p:cNvPr>
          <p:cNvGrpSpPr/>
          <p:nvPr/>
        </p:nvGrpSpPr>
        <p:grpSpPr>
          <a:xfrm>
            <a:off x="11441270" y="5935065"/>
            <a:ext cx="615986" cy="615986"/>
            <a:chOff x="882502" y="5741581"/>
            <a:chExt cx="615986" cy="615986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6D1AC772-5B62-4425-8682-0B85D7B6925E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Gleichschenkliges Dreieck 43">
              <a:extLst>
                <a:ext uri="{FF2B5EF4-FFF2-40B4-BE49-F238E27FC236}">
                  <a16:creationId xmlns:a16="http://schemas.microsoft.com/office/drawing/2014/main" id="{F5C65D2A-14E9-4CC4-A4EB-669BBC6313C0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CF318F6E-18B1-4D60-9148-EE9DD8D13E81}"/>
              </a:ext>
            </a:extLst>
          </p:cNvPr>
          <p:cNvSpPr txBox="1"/>
          <p:nvPr/>
        </p:nvSpPr>
        <p:spPr>
          <a:xfrm>
            <a:off x="6648994" y="6119711"/>
            <a:ext cx="506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Erkläre dir die Darstellung, bevor du weiterfährst.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B3BA5B3-A48C-4C16-A629-52D1B497EB82}"/>
              </a:ext>
            </a:extLst>
          </p:cNvPr>
          <p:cNvGrpSpPr/>
          <p:nvPr/>
        </p:nvGrpSpPr>
        <p:grpSpPr>
          <a:xfrm>
            <a:off x="3459124" y="3133792"/>
            <a:ext cx="507406" cy="466645"/>
            <a:chOff x="1989562" y="3265759"/>
            <a:chExt cx="507406" cy="466645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988E81D-C811-4844-A96A-26B0DF911A3C}"/>
                </a:ext>
              </a:extLst>
            </p:cNvPr>
            <p:cNvSpPr txBox="1"/>
            <p:nvPr/>
          </p:nvSpPr>
          <p:spPr>
            <a:xfrm>
              <a:off x="2058674" y="3265759"/>
              <a:ext cx="438294" cy="369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ym typeface="Wingdings" panose="05000000000000000000" pitchFamily="2" charset="2"/>
                </a:rPr>
                <a:t>: 3</a:t>
              </a:r>
              <a:endParaRPr lang="de-CH" dirty="0"/>
            </a:p>
          </p:txBody>
        </p:sp>
        <p:sp>
          <p:nvSpPr>
            <p:cNvPr id="32" name="Pfeil: nach unten 31">
              <a:extLst>
                <a:ext uri="{FF2B5EF4-FFF2-40B4-BE49-F238E27FC236}">
                  <a16:creationId xmlns:a16="http://schemas.microsoft.com/office/drawing/2014/main" id="{00B429CE-825D-4CAD-BFA6-F96156A07FBC}"/>
                </a:ext>
              </a:extLst>
            </p:cNvPr>
            <p:cNvSpPr/>
            <p:nvPr/>
          </p:nvSpPr>
          <p:spPr>
            <a:xfrm>
              <a:off x="1989562" y="3275204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2F6C4C-C10D-4881-83F8-CAF2E14831C3}"/>
              </a:ext>
            </a:extLst>
          </p:cNvPr>
          <p:cNvGrpSpPr/>
          <p:nvPr/>
        </p:nvGrpSpPr>
        <p:grpSpPr>
          <a:xfrm>
            <a:off x="1271005" y="3697829"/>
            <a:ext cx="481415" cy="502127"/>
            <a:chOff x="1271005" y="3697829"/>
            <a:chExt cx="481415" cy="50212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4C17B35-8967-46BC-8245-9B67ADF30005}"/>
                </a:ext>
              </a:extLst>
            </p:cNvPr>
            <p:cNvSpPr txBox="1"/>
            <p:nvPr/>
          </p:nvSpPr>
          <p:spPr>
            <a:xfrm>
              <a:off x="1271005" y="3697829"/>
              <a:ext cx="368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ym typeface="Wingdings" panose="05000000000000000000" pitchFamily="2" charset="2"/>
                </a:rPr>
                <a:t>?</a:t>
              </a:r>
              <a:endParaRPr lang="de-CH" sz="1600" b="1" dirty="0"/>
            </a:p>
          </p:txBody>
        </p:sp>
        <p:sp>
          <p:nvSpPr>
            <p:cNvPr id="38" name="Pfeil: nach unten 37">
              <a:extLst>
                <a:ext uri="{FF2B5EF4-FFF2-40B4-BE49-F238E27FC236}">
                  <a16:creationId xmlns:a16="http://schemas.microsoft.com/office/drawing/2014/main" id="{58D2FB8D-DDF5-469C-8ECB-E4F189A91801}"/>
                </a:ext>
              </a:extLst>
            </p:cNvPr>
            <p:cNvSpPr/>
            <p:nvPr/>
          </p:nvSpPr>
          <p:spPr>
            <a:xfrm>
              <a:off x="1614197" y="3742756"/>
              <a:ext cx="1382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49B9F923-9160-4E33-A288-0A18D392F814}"/>
              </a:ext>
            </a:extLst>
          </p:cNvPr>
          <p:cNvSpPr/>
          <p:nvPr/>
        </p:nvSpPr>
        <p:spPr>
          <a:xfrm>
            <a:off x="2817539" y="4052907"/>
            <a:ext cx="617100" cy="24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4675411-06C3-4D69-B061-351648CBA9B4}"/>
              </a:ext>
            </a:extLst>
          </p:cNvPr>
          <p:cNvSpPr/>
          <p:nvPr/>
        </p:nvSpPr>
        <p:spPr>
          <a:xfrm>
            <a:off x="2386584" y="2951385"/>
            <a:ext cx="2715768" cy="706215"/>
          </a:xfrm>
          <a:custGeom>
            <a:avLst/>
            <a:gdLst>
              <a:gd name="connsiteX0" fmla="*/ 0 w 2715768"/>
              <a:gd name="connsiteY0" fmla="*/ 706215 h 706215"/>
              <a:gd name="connsiteX1" fmla="*/ 1042416 w 2715768"/>
              <a:gd name="connsiteY1" fmla="*/ 20415 h 706215"/>
              <a:gd name="connsiteX2" fmla="*/ 2715768 w 2715768"/>
              <a:gd name="connsiteY2" fmla="*/ 166719 h 706215"/>
              <a:gd name="connsiteX3" fmla="*/ 2715768 w 2715768"/>
              <a:gd name="connsiteY3" fmla="*/ 166719 h 70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768" h="706215">
                <a:moveTo>
                  <a:pt x="0" y="706215"/>
                </a:moveTo>
                <a:cubicBezTo>
                  <a:pt x="294894" y="408273"/>
                  <a:pt x="589788" y="110331"/>
                  <a:pt x="1042416" y="20415"/>
                </a:cubicBezTo>
                <a:cubicBezTo>
                  <a:pt x="1495044" y="-69501"/>
                  <a:pt x="2715768" y="166719"/>
                  <a:pt x="2715768" y="166719"/>
                </a:cubicBezTo>
                <a:lnTo>
                  <a:pt x="2715768" y="166719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226CD73E-B624-421D-949F-6D94905691E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102352" y="3118041"/>
            <a:ext cx="119329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062BCCFA-F411-47BA-9E65-F515BB454A98}"/>
              </a:ext>
            </a:extLst>
          </p:cNvPr>
          <p:cNvSpPr/>
          <p:nvPr/>
        </p:nvSpPr>
        <p:spPr>
          <a:xfrm>
            <a:off x="2433521" y="4774631"/>
            <a:ext cx="617100" cy="24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Textfeld 39">
            <a:hlinkClick r:id="rId7" action="ppaction://hlinksldjump"/>
            <a:extLst>
              <a:ext uri="{FF2B5EF4-FFF2-40B4-BE49-F238E27FC236}">
                <a16:creationId xmlns:a16="http://schemas.microsoft.com/office/drawing/2014/main" id="{96DC331C-7586-4D95-8BC6-C8CA73B6A573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3" grpId="0"/>
      <p:bldP spid="28" grpId="0" animBg="1"/>
      <p:bldP spid="29" grpId="0" animBg="1"/>
      <p:bldP spid="45" grpId="0"/>
      <p:bldP spid="45" grpId="1"/>
      <p:bldP spid="47" grpId="0" animBg="1"/>
      <p:bldP spid="19" grpId="0" animBg="1"/>
      <p:bldP spid="4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B6E8226-C378-4CD3-9F82-070D7F1B02E9}"/>
              </a:ext>
            </a:extLst>
          </p:cNvPr>
          <p:cNvGrpSpPr/>
          <p:nvPr/>
        </p:nvGrpSpPr>
        <p:grpSpPr>
          <a:xfrm>
            <a:off x="4712724" y="368957"/>
            <a:ext cx="7159871" cy="5608633"/>
            <a:chOff x="4712724" y="368957"/>
            <a:chExt cx="7159871" cy="5608633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44EA11B8-B1E6-4C81-B292-BAEA84BDF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724" y="368957"/>
              <a:ext cx="7159871" cy="5535362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B63BBDE-A0E2-4AD5-ACC3-F4F04A42829B}"/>
                </a:ext>
              </a:extLst>
            </p:cNvPr>
            <p:cNvSpPr/>
            <p:nvPr/>
          </p:nvSpPr>
          <p:spPr>
            <a:xfrm>
              <a:off x="6958361" y="5716739"/>
              <a:ext cx="376910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964DEC9-5778-4419-B886-A241F79898AD}"/>
              </a:ext>
            </a:extLst>
          </p:cNvPr>
          <p:cNvGrpSpPr/>
          <p:nvPr/>
        </p:nvGrpSpPr>
        <p:grpSpPr>
          <a:xfrm>
            <a:off x="11441270" y="6035430"/>
            <a:ext cx="615986" cy="615986"/>
            <a:chOff x="882502" y="5741581"/>
            <a:chExt cx="615986" cy="615986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6D1AC772-5B62-4425-8682-0B85D7B6925E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Gleichschenkliges Dreieck 43">
              <a:extLst>
                <a:ext uri="{FF2B5EF4-FFF2-40B4-BE49-F238E27FC236}">
                  <a16:creationId xmlns:a16="http://schemas.microsoft.com/office/drawing/2014/main" id="{F5C65D2A-14E9-4CC4-A4EB-669BBC6313C0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CF318F6E-18B1-4D60-9148-EE9DD8D13E81}"/>
              </a:ext>
            </a:extLst>
          </p:cNvPr>
          <p:cNvSpPr txBox="1"/>
          <p:nvPr/>
        </p:nvSpPr>
        <p:spPr>
          <a:xfrm>
            <a:off x="6548635" y="6220076"/>
            <a:ext cx="506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Erkläre dir die Darstellung, bevor du weiterfährst.</a:t>
            </a:r>
          </a:p>
        </p:txBody>
      </p:sp>
      <p:graphicFrame>
        <p:nvGraphicFramePr>
          <p:cNvPr id="37" name="Objekt 36">
            <a:extLst>
              <a:ext uri="{FF2B5EF4-FFF2-40B4-BE49-F238E27FC236}">
                <a16:creationId xmlns:a16="http://schemas.microsoft.com/office/drawing/2014/main" id="{0522BA59-732D-4C4E-B67A-852A3DA8D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75764"/>
              </p:ext>
            </p:extLst>
          </p:nvPr>
        </p:nvGraphicFramePr>
        <p:xfrm>
          <a:off x="380067" y="636211"/>
          <a:ext cx="2324665" cy="253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r:id="rId4" imgW="1274040" imgH="1392840" progId="">
                  <p:embed/>
                </p:oleObj>
              </mc:Choice>
              <mc:Fallback>
                <p:oleObj r:id="rId4" imgW="1274040" imgH="1392840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99546E63-A142-4EBF-B9C5-C35647814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067" y="636211"/>
                        <a:ext cx="2324665" cy="2538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feld 38">
            <a:extLst>
              <a:ext uri="{FF2B5EF4-FFF2-40B4-BE49-F238E27FC236}">
                <a16:creationId xmlns:a16="http://schemas.microsoft.com/office/drawing/2014/main" id="{35ECB302-A2B2-41A3-9326-8731D32BED70}"/>
              </a:ext>
            </a:extLst>
          </p:cNvPr>
          <p:cNvSpPr txBox="1"/>
          <p:nvPr/>
        </p:nvSpPr>
        <p:spPr>
          <a:xfrm>
            <a:off x="1800847" y="826899"/>
            <a:ext cx="863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135g</a:t>
            </a:r>
            <a:endParaRPr lang="de-CH" b="1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F07A8F4-1DB4-423B-8C7B-B2207E996569}"/>
              </a:ext>
            </a:extLst>
          </p:cNvPr>
          <p:cNvSpPr txBox="1"/>
          <p:nvPr/>
        </p:nvSpPr>
        <p:spPr>
          <a:xfrm>
            <a:off x="2157231" y="1508046"/>
            <a:ext cx="1666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g            Fr.</a:t>
            </a:r>
          </a:p>
          <a:p>
            <a:endParaRPr lang="de-DE" dirty="0"/>
          </a:p>
          <a:p>
            <a:r>
              <a:rPr lang="de-DE" dirty="0"/>
              <a:t>  100         5.15</a:t>
            </a:r>
          </a:p>
          <a:p>
            <a:endParaRPr lang="de-CH" dirty="0"/>
          </a:p>
          <a:p>
            <a:r>
              <a:rPr lang="de-CH" dirty="0"/>
              <a:t>1940         100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5272624F-402A-47E7-B8C1-0FE6BBA12A5B}"/>
              </a:ext>
            </a:extLst>
          </p:cNvPr>
          <p:cNvSpPr txBox="1"/>
          <p:nvPr/>
        </p:nvSpPr>
        <p:spPr>
          <a:xfrm>
            <a:off x="3766031" y="2316552"/>
            <a:ext cx="8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 19.4</a:t>
            </a:r>
            <a:endParaRPr lang="de-CH" dirty="0"/>
          </a:p>
        </p:txBody>
      </p:sp>
      <p:sp>
        <p:nvSpPr>
          <p:cNvPr id="54" name="Pfeil: nach unten 53">
            <a:extLst>
              <a:ext uri="{FF2B5EF4-FFF2-40B4-BE49-F238E27FC236}">
                <a16:creationId xmlns:a16="http://schemas.microsoft.com/office/drawing/2014/main" id="{015B874F-72DC-4986-9A8D-0DE441ED6EA9}"/>
              </a:ext>
            </a:extLst>
          </p:cNvPr>
          <p:cNvSpPr/>
          <p:nvPr/>
        </p:nvSpPr>
        <p:spPr>
          <a:xfrm>
            <a:off x="3696920" y="2272618"/>
            <a:ext cx="13822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845073A-46FE-4FE4-92F8-190AA60A74FD}"/>
              </a:ext>
            </a:extLst>
          </p:cNvPr>
          <p:cNvGrpSpPr/>
          <p:nvPr/>
        </p:nvGrpSpPr>
        <p:grpSpPr>
          <a:xfrm>
            <a:off x="2113107" y="1508046"/>
            <a:ext cx="1489297" cy="1477328"/>
            <a:chOff x="530034" y="1508046"/>
            <a:chExt cx="1489297" cy="1477328"/>
          </a:xfrm>
        </p:grpSpPr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7C70EA4A-60AF-4A20-9443-A577B3A8B814}"/>
                </a:ext>
              </a:extLst>
            </p:cNvPr>
            <p:cNvCxnSpPr>
              <a:cxnSpLocks/>
              <a:stCxn id="41" idx="0"/>
              <a:endCxn id="41" idx="2"/>
            </p:cNvCxnSpPr>
            <p:nvPr/>
          </p:nvCxnSpPr>
          <p:spPr>
            <a:xfrm>
              <a:off x="1407173" y="1508046"/>
              <a:ext cx="0" cy="1477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11DC5A63-D841-4410-A5C2-31AD49C9DA9B}"/>
                </a:ext>
              </a:extLst>
            </p:cNvPr>
            <p:cNvCxnSpPr/>
            <p:nvPr/>
          </p:nvCxnSpPr>
          <p:spPr>
            <a:xfrm>
              <a:off x="530034" y="1900191"/>
              <a:ext cx="14892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hteck 57">
            <a:extLst>
              <a:ext uri="{FF2B5EF4-FFF2-40B4-BE49-F238E27FC236}">
                <a16:creationId xmlns:a16="http://schemas.microsoft.com/office/drawing/2014/main" id="{E4085FFD-D5EB-4306-91E6-DA9E9534E280}"/>
              </a:ext>
            </a:extLst>
          </p:cNvPr>
          <p:cNvSpPr/>
          <p:nvPr/>
        </p:nvSpPr>
        <p:spPr>
          <a:xfrm>
            <a:off x="2116738" y="2581260"/>
            <a:ext cx="617100" cy="29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C808B3E-BEAA-4D65-9D18-AFAC66E37203}"/>
              </a:ext>
            </a:extLst>
          </p:cNvPr>
          <p:cNvSpPr txBox="1"/>
          <p:nvPr/>
        </p:nvSpPr>
        <p:spPr>
          <a:xfrm>
            <a:off x="2004200" y="3236977"/>
            <a:ext cx="181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 : 5.15 = 19.4</a:t>
            </a:r>
            <a:endParaRPr lang="de-CH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EFEE88D2-EF05-4EB6-9641-49F8B8616D7E}"/>
              </a:ext>
            </a:extLst>
          </p:cNvPr>
          <p:cNvSpPr/>
          <p:nvPr/>
        </p:nvSpPr>
        <p:spPr>
          <a:xfrm>
            <a:off x="3173439" y="3298750"/>
            <a:ext cx="617100" cy="24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37B7111-4F73-40D9-BDD9-A558A8C5537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3468030" y="1194517"/>
            <a:ext cx="128272" cy="868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6F24C3AB-C93A-46C9-BAF2-B6FD2F925E87}"/>
              </a:ext>
            </a:extLst>
          </p:cNvPr>
          <p:cNvSpPr txBox="1"/>
          <p:nvPr/>
        </p:nvSpPr>
        <p:spPr>
          <a:xfrm>
            <a:off x="2765394" y="825185"/>
            <a:ext cx="16618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Resultat von U1 </a:t>
            </a:r>
            <a:endParaRPr lang="de-CH" dirty="0"/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201B5C3C-8DF5-43D7-A24E-29992474660A}"/>
              </a:ext>
            </a:extLst>
          </p:cNvPr>
          <p:cNvCxnSpPr>
            <a:cxnSpLocks/>
          </p:cNvCxnSpPr>
          <p:nvPr/>
        </p:nvCxnSpPr>
        <p:spPr>
          <a:xfrm flipV="1">
            <a:off x="3635298" y="1559846"/>
            <a:ext cx="1737483" cy="81536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5A1FB880-62E7-44C2-BD8A-932732E386CC}"/>
              </a:ext>
            </a:extLst>
          </p:cNvPr>
          <p:cNvCxnSpPr>
            <a:cxnSpLocks/>
          </p:cNvCxnSpPr>
          <p:nvPr/>
        </p:nvCxnSpPr>
        <p:spPr>
          <a:xfrm flipV="1">
            <a:off x="2207941" y="2985374"/>
            <a:ext cx="496791" cy="315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BB1C760C-BEF9-4238-81FE-D6452AF2C158}"/>
              </a:ext>
            </a:extLst>
          </p:cNvPr>
          <p:cNvCxnSpPr>
            <a:cxnSpLocks/>
          </p:cNvCxnSpPr>
          <p:nvPr/>
        </p:nvCxnSpPr>
        <p:spPr>
          <a:xfrm flipV="1">
            <a:off x="4984595" y="5990821"/>
            <a:ext cx="1453204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aute 109">
            <a:extLst>
              <a:ext uri="{FF2B5EF4-FFF2-40B4-BE49-F238E27FC236}">
                <a16:creationId xmlns:a16="http://schemas.microsoft.com/office/drawing/2014/main" id="{65FC89D9-4419-469F-BE8C-1D774EEB2BD1}"/>
              </a:ext>
            </a:extLst>
          </p:cNvPr>
          <p:cNvSpPr/>
          <p:nvPr/>
        </p:nvSpPr>
        <p:spPr>
          <a:xfrm>
            <a:off x="6336272" y="1440368"/>
            <a:ext cx="261257" cy="26125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13A278E7-8DEF-40CF-8AB3-2039BBC9D7D4}"/>
              </a:ext>
            </a:extLst>
          </p:cNvPr>
          <p:cNvCxnSpPr>
            <a:cxnSpLocks/>
          </p:cNvCxnSpPr>
          <p:nvPr/>
        </p:nvCxnSpPr>
        <p:spPr>
          <a:xfrm flipV="1">
            <a:off x="3128619" y="2387924"/>
            <a:ext cx="496791" cy="315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6C5E79F-2E9D-451A-9CA6-4B9743D04EA7}"/>
              </a:ext>
            </a:extLst>
          </p:cNvPr>
          <p:cNvGrpSpPr/>
          <p:nvPr/>
        </p:nvGrpSpPr>
        <p:grpSpPr>
          <a:xfrm>
            <a:off x="0" y="3512134"/>
            <a:ext cx="2324665" cy="2086632"/>
            <a:chOff x="878233" y="3057145"/>
            <a:chExt cx="2026839" cy="1501235"/>
          </a:xfrm>
        </p:grpSpPr>
        <p:graphicFrame>
          <p:nvGraphicFramePr>
            <p:cNvPr id="117" name="Objekt 116">
              <a:extLst>
                <a:ext uri="{FF2B5EF4-FFF2-40B4-BE49-F238E27FC236}">
                  <a16:creationId xmlns:a16="http://schemas.microsoft.com/office/drawing/2014/main" id="{84F51808-8D4A-47FF-ABAB-FEE32FA817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5386353"/>
                </p:ext>
              </p:extLst>
            </p:nvPr>
          </p:nvGraphicFramePr>
          <p:xfrm>
            <a:off x="878233" y="3057145"/>
            <a:ext cx="1941896" cy="1501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r:id="rId6" imgW="1651680" imgH="1276920" progId="">
                    <p:embed/>
                  </p:oleObj>
                </mc:Choice>
                <mc:Fallback>
                  <p:oleObj r:id="rId6" imgW="1651680" imgH="1276920" progId="">
                    <p:embed/>
                    <p:pic>
                      <p:nvPicPr>
                        <p:cNvPr id="16" name="Objekt 15">
                          <a:extLst>
                            <a:ext uri="{FF2B5EF4-FFF2-40B4-BE49-F238E27FC236}">
                              <a16:creationId xmlns:a16="http://schemas.microsoft.com/office/drawing/2014/main" id="{EE1D3718-519E-4A8F-B3DD-ABB8F54353B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78233" y="3057145"/>
                          <a:ext cx="1941896" cy="1501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8FB581C-2FED-43A4-9D30-9C84E3565672}"/>
                </a:ext>
              </a:extLst>
            </p:cNvPr>
            <p:cNvSpPr txBox="1"/>
            <p:nvPr/>
          </p:nvSpPr>
          <p:spPr>
            <a:xfrm>
              <a:off x="1877219" y="3079001"/>
              <a:ext cx="1027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285g</a:t>
              </a:r>
              <a:endParaRPr lang="de-CH" b="1" dirty="0"/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5374F5F4-324B-4BFD-BE2A-5F69B844E746}"/>
              </a:ext>
            </a:extLst>
          </p:cNvPr>
          <p:cNvGrpSpPr/>
          <p:nvPr/>
        </p:nvGrpSpPr>
        <p:grpSpPr>
          <a:xfrm>
            <a:off x="2355366" y="4001723"/>
            <a:ext cx="1489297" cy="1477328"/>
            <a:chOff x="530034" y="1508046"/>
            <a:chExt cx="1489297" cy="1477328"/>
          </a:xfrm>
        </p:grpSpPr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9E01D97B-4CF8-442E-B445-D9E473CFB10B}"/>
                </a:ext>
              </a:extLst>
            </p:cNvPr>
            <p:cNvCxnSpPr>
              <a:cxnSpLocks/>
            </p:cNvCxnSpPr>
            <p:nvPr/>
          </p:nvCxnSpPr>
          <p:spPr>
            <a:xfrm>
              <a:off x="1407173" y="1508046"/>
              <a:ext cx="0" cy="1477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D826AFFD-1917-460F-8583-0C99C5E3AC8C}"/>
                </a:ext>
              </a:extLst>
            </p:cNvPr>
            <p:cNvCxnSpPr/>
            <p:nvPr/>
          </p:nvCxnSpPr>
          <p:spPr>
            <a:xfrm>
              <a:off x="530034" y="1900191"/>
              <a:ext cx="14892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feld 122">
            <a:extLst>
              <a:ext uri="{FF2B5EF4-FFF2-40B4-BE49-F238E27FC236}">
                <a16:creationId xmlns:a16="http://schemas.microsoft.com/office/drawing/2014/main" id="{F4474579-B447-4FCA-9937-7AAAFF36A2CF}"/>
              </a:ext>
            </a:extLst>
          </p:cNvPr>
          <p:cNvSpPr txBox="1"/>
          <p:nvPr/>
        </p:nvSpPr>
        <p:spPr>
          <a:xfrm>
            <a:off x="2388125" y="4002217"/>
            <a:ext cx="1666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g            Fr.</a:t>
            </a:r>
          </a:p>
          <a:p>
            <a:endParaRPr lang="de-DE" dirty="0"/>
          </a:p>
          <a:p>
            <a:r>
              <a:rPr lang="de-DE" dirty="0"/>
              <a:t>  100         1.72</a:t>
            </a:r>
          </a:p>
          <a:p>
            <a:endParaRPr lang="de-CH" dirty="0"/>
          </a:p>
          <a:p>
            <a:r>
              <a:rPr lang="de-CH" dirty="0"/>
              <a:t>5810         100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B9E60721-5414-4C48-826B-97FBB382B52E}"/>
              </a:ext>
            </a:extLst>
          </p:cNvPr>
          <p:cNvSpPr txBox="1"/>
          <p:nvPr/>
        </p:nvSpPr>
        <p:spPr>
          <a:xfrm>
            <a:off x="3926944" y="4856221"/>
            <a:ext cx="8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 58.1</a:t>
            </a:r>
            <a:endParaRPr lang="de-CH" dirty="0"/>
          </a:p>
        </p:txBody>
      </p:sp>
      <p:sp>
        <p:nvSpPr>
          <p:cNvPr id="125" name="Pfeil: nach unten 124">
            <a:extLst>
              <a:ext uri="{FF2B5EF4-FFF2-40B4-BE49-F238E27FC236}">
                <a16:creationId xmlns:a16="http://schemas.microsoft.com/office/drawing/2014/main" id="{1E1DD919-AA69-429D-BBDE-58C5F2A00CBE}"/>
              </a:ext>
            </a:extLst>
          </p:cNvPr>
          <p:cNvSpPr/>
          <p:nvPr/>
        </p:nvSpPr>
        <p:spPr>
          <a:xfrm>
            <a:off x="3857833" y="4812287"/>
            <a:ext cx="13822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3A47175B-9D8A-4A48-94A2-5E3C83449509}"/>
              </a:ext>
            </a:extLst>
          </p:cNvPr>
          <p:cNvSpPr/>
          <p:nvPr/>
        </p:nvSpPr>
        <p:spPr>
          <a:xfrm>
            <a:off x="2349024" y="5116200"/>
            <a:ext cx="617100" cy="29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25F19476-F976-4B37-B8B4-20086449FABB}"/>
              </a:ext>
            </a:extLst>
          </p:cNvPr>
          <p:cNvCxnSpPr>
            <a:cxnSpLocks/>
          </p:cNvCxnSpPr>
          <p:nvPr/>
        </p:nvCxnSpPr>
        <p:spPr>
          <a:xfrm flipV="1">
            <a:off x="2449549" y="5446079"/>
            <a:ext cx="496791" cy="315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F41CD50B-AB6B-4739-A89E-D3218EAC1C4D}"/>
              </a:ext>
            </a:extLst>
          </p:cNvPr>
          <p:cNvCxnSpPr>
            <a:cxnSpLocks/>
          </p:cNvCxnSpPr>
          <p:nvPr/>
        </p:nvCxnSpPr>
        <p:spPr>
          <a:xfrm flipV="1">
            <a:off x="3314472" y="4870931"/>
            <a:ext cx="496791" cy="315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aute 128">
            <a:extLst>
              <a:ext uri="{FF2B5EF4-FFF2-40B4-BE49-F238E27FC236}">
                <a16:creationId xmlns:a16="http://schemas.microsoft.com/office/drawing/2014/main" id="{FCF97E33-F8D4-4116-AAED-EAC389845394}"/>
              </a:ext>
            </a:extLst>
          </p:cNvPr>
          <p:cNvSpPr/>
          <p:nvPr/>
        </p:nvSpPr>
        <p:spPr>
          <a:xfrm>
            <a:off x="8537981" y="4029349"/>
            <a:ext cx="261257" cy="261257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119E212-D417-40F9-A3DA-8D3843F3C76E}"/>
              </a:ext>
            </a:extLst>
          </p:cNvPr>
          <p:cNvSpPr/>
          <p:nvPr/>
        </p:nvSpPr>
        <p:spPr>
          <a:xfrm>
            <a:off x="319405" y="281852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+1</a:t>
            </a:r>
            <a:endParaRPr lang="de-CH" sz="500" b="1" dirty="0">
              <a:solidFill>
                <a:schemeClr val="bg1"/>
              </a:solidFill>
            </a:endParaRPr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51FA6A4F-5866-4592-A77A-072DC44C2270}"/>
              </a:ext>
            </a:extLst>
          </p:cNvPr>
          <p:cNvCxnSpPr>
            <a:cxnSpLocks/>
          </p:cNvCxnSpPr>
          <p:nvPr/>
        </p:nvCxnSpPr>
        <p:spPr>
          <a:xfrm>
            <a:off x="2704732" y="2985374"/>
            <a:ext cx="2279863" cy="300544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1BAFBD45-F067-486F-B125-61579D11F9AD}"/>
              </a:ext>
            </a:extLst>
          </p:cNvPr>
          <p:cNvCxnSpPr>
            <a:cxnSpLocks/>
          </p:cNvCxnSpPr>
          <p:nvPr/>
        </p:nvCxnSpPr>
        <p:spPr>
          <a:xfrm flipV="1">
            <a:off x="6437799" y="5442657"/>
            <a:ext cx="0" cy="5481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3" presetID="10" presetClass="entr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5" grpId="2"/>
      <p:bldP spid="45" grpId="3"/>
      <p:bldP spid="45" grpId="4"/>
      <p:bldP spid="53" grpId="0"/>
      <p:bldP spid="54" grpId="0" animBg="1"/>
      <p:bldP spid="58" grpId="0" animBg="1"/>
      <p:bldP spid="59" grpId="0"/>
      <p:bldP spid="60" grpId="0" animBg="1"/>
      <p:bldP spid="36" grpId="0" animBg="1"/>
      <p:bldP spid="36" grpId="1" animBg="1"/>
      <p:bldP spid="110" grpId="0" animBg="1"/>
      <p:bldP spid="124" grpId="0"/>
      <p:bldP spid="125" grpId="0" animBg="1"/>
      <p:bldP spid="126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hlinkClick r:id="rId2" action="ppaction://hlinksldjump"/>
            <a:extLst>
              <a:ext uri="{FF2B5EF4-FFF2-40B4-BE49-F238E27FC236}">
                <a16:creationId xmlns:a16="http://schemas.microsoft.com/office/drawing/2014/main" id="{96DC331C-7586-4D95-8BC6-C8CA73B6A573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119E212-D417-40F9-A3DA-8D3843F3C76E}"/>
              </a:ext>
            </a:extLst>
          </p:cNvPr>
          <p:cNvSpPr/>
          <p:nvPr/>
        </p:nvSpPr>
        <p:spPr>
          <a:xfrm>
            <a:off x="319405" y="281852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+1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D46381-4B58-4227-936D-8A434BCED77C}"/>
              </a:ext>
            </a:extLst>
          </p:cNvPr>
          <p:cNvSpPr txBox="1"/>
          <p:nvPr/>
        </p:nvSpPr>
        <p:spPr>
          <a:xfrm flipH="1">
            <a:off x="1751855" y="1204332"/>
            <a:ext cx="7849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Vergleich mit U2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Verbinde die Punkte in beiden Diagrammen mit einer Linie.</a:t>
            </a:r>
          </a:p>
          <a:p>
            <a:r>
              <a:rPr lang="de-DE" sz="2000" dirty="0"/>
              <a:t>      Vergleiche den Verlauf dieser beiden Kurven.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Vergleiche die Lage der Punkte A bis H auf beiden Kurven.</a:t>
            </a:r>
          </a:p>
          <a:p>
            <a:pPr marL="342900" indent="-342900">
              <a:buFontTx/>
              <a:buChar char="-"/>
            </a:pPr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Überlege, warum der Preis pro Portion (U2) und der Preis pro Gramm zu unterschiedlichen Ergebnissen führt.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0704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hlinkClick r:id="rId2" action="ppaction://hlinksldjump"/>
            <a:extLst>
              <a:ext uri="{FF2B5EF4-FFF2-40B4-BE49-F238E27FC236}">
                <a16:creationId xmlns:a16="http://schemas.microsoft.com/office/drawing/2014/main" id="{976915C8-8FBE-4C69-BB71-35C1EEFEB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4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Breitbild</PresentationFormat>
  <Paragraphs>109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Jundt</dc:creator>
  <cp:lastModifiedBy>Hungerbühler Luzia</cp:lastModifiedBy>
  <cp:revision>99</cp:revision>
  <dcterms:created xsi:type="dcterms:W3CDTF">2020-03-28T15:53:33Z</dcterms:created>
  <dcterms:modified xsi:type="dcterms:W3CDTF">2020-04-07T07:35:10Z</dcterms:modified>
</cp:coreProperties>
</file>